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7" r:id="rId2"/>
    <p:sldId id="258" r:id="rId3"/>
    <p:sldId id="256" r:id="rId4"/>
    <p:sldId id="259" r:id="rId5"/>
    <p:sldId id="261" r:id="rId6"/>
    <p:sldId id="260" r:id="rId7"/>
    <p:sldId id="262" r:id="rId8"/>
    <p:sldId id="263" r:id="rId9"/>
    <p:sldId id="264" r:id="rId10"/>
    <p:sldId id="265" r:id="rId11"/>
    <p:sldId id="266"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1219"/>
    <a:srgbClr val="DFF4FA"/>
    <a:srgbClr val="D8EFF6"/>
    <a:srgbClr val="DDF3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82"/>
    <p:restoredTop sz="94694"/>
  </p:normalViewPr>
  <p:slideViewPr>
    <p:cSldViewPr snapToGrid="0">
      <p:cViewPr varScale="1">
        <p:scale>
          <a:sx n="121" d="100"/>
          <a:sy n="121" d="100"/>
        </p:scale>
        <p:origin x="72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CEEDD2-DCA7-EA4F-B07D-70A11BEAA371}" type="datetimeFigureOut">
              <a:rPr kumimoji="1" lang="zh-CN" altLang="en-US" smtClean="0"/>
              <a:t>2023/3/24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7B45-5A92-C340-8460-A7828BD79290}" type="slidenum">
              <a:rPr kumimoji="1" lang="zh-CN" altLang="en-US" smtClean="0"/>
              <a:t>‹#›</a:t>
            </a:fld>
            <a:endParaRPr kumimoji="1" lang="zh-CN" altLang="en-US"/>
          </a:p>
        </p:txBody>
      </p:sp>
    </p:spTree>
    <p:extLst>
      <p:ext uri="{BB962C8B-B14F-4D97-AF65-F5344CB8AC3E}">
        <p14:creationId xmlns:p14="http://schemas.microsoft.com/office/powerpoint/2010/main" val="641372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Welcome to summoner’s rift!</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Segoe UI" panose="020B0502040204020203" pitchFamily="34" charset="0"/>
              </a:rPr>
              <a:t>Today, let me introduce you to a dialogue system that can help you become a League of Legends expert (maybe not).</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fld id="{3CFA7B45-5A92-C340-8460-A7828BD79290}" type="slidenum">
              <a:rPr kumimoji="1" lang="zh-CN" altLang="en-US" smtClean="0"/>
              <a:t>1</a:t>
            </a:fld>
            <a:endParaRPr kumimoji="1" lang="zh-CN" altLang="en-US"/>
          </a:p>
        </p:txBody>
      </p:sp>
    </p:spTree>
    <p:extLst>
      <p:ext uri="{BB962C8B-B14F-4D97-AF65-F5344CB8AC3E}">
        <p14:creationId xmlns:p14="http://schemas.microsoft.com/office/powerpoint/2010/main" val="26329495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无论你玩不玩这个游戏，首先我们要达成一个共识：</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Flash</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a </a:t>
            </a:r>
            <a:r>
              <a:rPr lang="en-US" altLang="zh-CN" sz="1800" kern="100" spc="9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summoner spell</a:t>
            </a:r>
            <a:r>
              <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rPr>
              <a:t>）是很重要的，准确的掌握对手闪现的时间可以让你更容易取得胜利。</a:t>
            </a:r>
            <a:r>
              <a:rPr lang="en-US" altLang="zh-CN" sz="1800" kern="100" dirty="0">
                <a:solidFill>
                  <a:srgbClr val="000000"/>
                </a:solidFill>
                <a:effectLst/>
                <a:latin typeface="DengXian" panose="02010600030101010101" pitchFamily="2" charset="-122"/>
                <a:ea typeface="DengXian" panose="02010600030101010101" pitchFamily="2" charset="-122"/>
                <a:cs typeface="Segoe UI" panose="020B0502040204020203" pitchFamily="34" charset="0"/>
              </a:rPr>
              <a:t>Whether or not you know this game, we must first agree on one thing: Flash (a summoner spell) is very important, and accurately knowing the enemy's flash cooldown can make it easier for you to win.</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 </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闪现的冷却时间很长，长达</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5</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分钟，在一场混乱的游戏中，并不是游戏高手的我很容易忘记对手的闪现冷却好了没有。所以我的对话系统可以帮助我记录并且提醒我对手的闪现信息。</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那么我们一起来看看它是怎么工作的吧！</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Segoe UI" panose="020B0502040204020203" pitchFamily="34" charset="0"/>
              </a:rPr>
              <a:t>The cooldown for flash is very long, up to 5 minutes, and in a chaotic game, as a junior player like myself, it's easy to forget whether the enemy's flash is on cooldown or not. That's why my dialogue system can help me record and remind me of the enemy's flash information. So let's take a look at how it works!</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fld id="{3CFA7B45-5A92-C340-8460-A7828BD79290}" type="slidenum">
              <a:rPr kumimoji="1" lang="zh-CN" altLang="en-US" smtClean="0"/>
              <a:t>2</a:t>
            </a:fld>
            <a:endParaRPr kumimoji="1" lang="zh-CN" altLang="en-US"/>
          </a:p>
        </p:txBody>
      </p:sp>
    </p:spTree>
    <p:extLst>
      <p:ext uri="{BB962C8B-B14F-4D97-AF65-F5344CB8AC3E}">
        <p14:creationId xmlns:p14="http://schemas.microsoft.com/office/powerpoint/2010/main" val="17662502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希望现在你已经明白了怎么使用这个系统。总的来说，首先我们要选择游戏模式，因为不同的模式对应不同的</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cd</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时间。进入游戏以后，系统会一直保持监听状态，当听到一个英雄闪现后，系统会为这个英雄开启倒计时，并会在倒计时结束前</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10</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秒和结束时发出提醒。在这</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5</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分钟里，我也说另一个英雄闪现，系统会再开启一个倒计时。不同英雄的倒计时是彼此独立的。我也可以询问系统某一个英雄的闪现好了没有。如果没有，系统还会告诉我剩余的冷却时间。</a:t>
            </a:r>
            <a:r>
              <a:rPr lang="en-US" altLang="zh-CN" sz="1800" kern="100" dirty="0">
                <a:solidFill>
                  <a:srgbClr val="000000"/>
                </a:solidFill>
                <a:effectLst/>
                <a:latin typeface="DengXian" panose="02010600030101010101" pitchFamily="2" charset="-122"/>
                <a:ea typeface="DengXian" panose="02010600030101010101" pitchFamily="2" charset="-122"/>
                <a:cs typeface="Segoe UI" panose="020B0502040204020203" pitchFamily="34" charset="0"/>
              </a:rPr>
              <a:t>Hopefully, by now you understand how to use this system. In general, we first need to select the game mode, because different modes correspond to different cooldown times. Once in the game, the system will remain in listening mode. When it hears a champion use Flash, the system will start a countdown for that champion, and will set a reminder 10 seconds before and at the end of the countdown. If I mention another champion's Flash during these 5 minutes, the system will start another countdown. The countdowns for different champions are independent of each other. I can also ask the system if a champion's Flash is ready or not. If it's not ready, the system will tell me the remaining cooldown time.</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fld id="{3CFA7B45-5A92-C340-8460-A7828BD79290}" type="slidenum">
              <a:rPr kumimoji="1" lang="zh-CN" altLang="en-US" smtClean="0"/>
              <a:t>3</a:t>
            </a:fld>
            <a:endParaRPr kumimoji="1" lang="zh-CN" altLang="en-US"/>
          </a:p>
        </p:txBody>
      </p:sp>
    </p:spTree>
    <p:extLst>
      <p:ext uri="{BB962C8B-B14F-4D97-AF65-F5344CB8AC3E}">
        <p14:creationId xmlns:p14="http://schemas.microsoft.com/office/powerpoint/2010/main" val="36881280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我遇到的第一个挑战是，</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lol</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有超过</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150</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个英雄，他们的名字有的发音很奇怪，有的很相似，如果系统识别不到或者识别错误反复的说：“</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sorry</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 会影响游戏体验。所以我希望系统可以根据我的发音尽可能为我匹配一个存在的英雄的名字。另外一个方法是我可以根据我的发音喜好为英雄名字标注发音，但是英雄太多，我放弃了。</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Segoe UI" panose="020B0502040204020203" pitchFamily="34" charset="0"/>
                <a:ea typeface="DengXian" panose="02010600030101010101" pitchFamily="2" charset="-122"/>
                <a:cs typeface="Times New Roman" panose="02020603050405020304" pitchFamily="18" charset="0"/>
              </a:rPr>
              <a:t>The first challenge I encountered was that there are over 150 champions in the game, and some of their names have strange pronunciations or are very similar to each other. If the system can't recognize or recognizes them incorrectly and repeatedly says "sorry...", it will affect the gaming experience. Therefore, I hope that the system can match a champion's name that exists as closely as possible based on my pronunciation. Another method would be for me to mark the pronunciation of champion names according to my own preferences, but there are too many champions and I gave up on this idea.</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fld id="{3CFA7B45-5A92-C340-8460-A7828BD79290}" type="slidenum">
              <a:rPr kumimoji="1" lang="zh-CN" altLang="en-US" smtClean="0"/>
              <a:t>5</a:t>
            </a:fld>
            <a:endParaRPr kumimoji="1" lang="zh-CN" altLang="en-US"/>
          </a:p>
        </p:txBody>
      </p:sp>
    </p:spTree>
    <p:extLst>
      <p:ext uri="{BB962C8B-B14F-4D97-AF65-F5344CB8AC3E}">
        <p14:creationId xmlns:p14="http://schemas.microsoft.com/office/powerpoint/2010/main" val="6330095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遇到的困难是因为我希望系统一直在监听，所以当系统想要提醒我闪现马上好和已经好时，</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speaking </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和</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listening</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冲突了。我想的解决办法是在提醒前暂停监听，在提醒结束后恢复监听，但是由于我还不知道的原因，没有成功。目前只能在</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console</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看到文字提醒消息。</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Segoe UI" panose="020B0502040204020203" pitchFamily="34" charset="0"/>
                <a:ea typeface="DengXian" panose="02010600030101010101" pitchFamily="2" charset="-122"/>
                <a:cs typeface="Times New Roman" panose="02020603050405020304" pitchFamily="18" charset="0"/>
              </a:rPr>
              <a:t>Another difficulty is because I wanted the system to listen continuously, so when the system wanted to remind me that Flash was almost ready or already ready, there was a conflict between the "speaking" and "listening" modes. My solution was to pause the listening mode before the reminder and resume it after the reminder ended, but for some unknown reason, it didn't work. Currently, I can only see text reminder messages in the console.</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fld id="{3CFA7B45-5A92-C340-8460-A7828BD79290}" type="slidenum">
              <a:rPr kumimoji="1" lang="zh-CN" altLang="en-US" smtClean="0"/>
              <a:t>6</a:t>
            </a:fld>
            <a:endParaRPr kumimoji="1" lang="zh-CN" altLang="en-US"/>
          </a:p>
        </p:txBody>
      </p:sp>
    </p:spTree>
    <p:extLst>
      <p:ext uri="{BB962C8B-B14F-4D97-AF65-F5344CB8AC3E}">
        <p14:creationId xmlns:p14="http://schemas.microsoft.com/office/powerpoint/2010/main" val="2432823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这是我画的一个状态图草稿，因为我的流程整体不复杂，用状态图表示出来就更加容易理解，也方便找到遗漏的状态。</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Segoe UI" panose="020B0502040204020203" pitchFamily="34" charset="0"/>
                <a:ea typeface="DengXian" panose="02010600030101010101" pitchFamily="2" charset="-122"/>
                <a:cs typeface="Times New Roman" panose="02020603050405020304" pitchFamily="18" charset="0"/>
              </a:rPr>
              <a:t>This is a draft of the state chart I drew. Since my overall process is not complex, representing it with a state chart makes it easier to understand and helps me identify any missing states.</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 </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fld id="{3CFA7B45-5A92-C340-8460-A7828BD79290}" type="slidenum">
              <a:rPr kumimoji="1" lang="zh-CN" altLang="en-US" smtClean="0"/>
              <a:t>8</a:t>
            </a:fld>
            <a:endParaRPr kumimoji="1" lang="zh-CN" altLang="en-US"/>
          </a:p>
        </p:txBody>
      </p:sp>
    </p:spTree>
    <p:extLst>
      <p:ext uri="{BB962C8B-B14F-4D97-AF65-F5344CB8AC3E}">
        <p14:creationId xmlns:p14="http://schemas.microsoft.com/office/powerpoint/2010/main" val="17815827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关于道德问题：可能有人会认为这一个作弊的脚本，会破坏游戏平衡，但是不是的。游戏官方规定自动记录英雄技能是作弊行为，但是我是手动（或者是嘴动）记录的，如果我自己没有观察到对手的闪现，就不会发生记录。</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Segoe UI" panose="020B0502040204020203" pitchFamily="34" charset="0"/>
                <a:ea typeface="DengXian" panose="02010600030101010101" pitchFamily="2" charset="-122"/>
                <a:cs typeface="Times New Roman" panose="02020603050405020304" pitchFamily="18" charset="0"/>
              </a:rPr>
              <a:t>Regarding the ethical issue: Some people may think that this cheating script will disrupt the game balance, but that is not the case. The game officials prohibit automatic recording of champion skills as a form of cheating, but I am manually (or verbally) recording the skills. If I don't observe the opponent's Flash, no record will be made. Therefore, this script does not break any rules or cause any unfair advantage for me.</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 </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fld id="{3CFA7B45-5A92-C340-8460-A7828BD79290}" type="slidenum">
              <a:rPr kumimoji="1" lang="zh-CN" altLang="en-US" smtClean="0"/>
              <a:t>10</a:t>
            </a:fld>
            <a:endParaRPr kumimoji="1" lang="zh-CN" altLang="en-US"/>
          </a:p>
        </p:txBody>
      </p:sp>
    </p:spTree>
    <p:extLst>
      <p:ext uri="{BB962C8B-B14F-4D97-AF65-F5344CB8AC3E}">
        <p14:creationId xmlns:p14="http://schemas.microsoft.com/office/powerpoint/2010/main" val="1668422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1. </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解决</a:t>
            </a:r>
            <a:r>
              <a:rPr lang="en-US" altLang="zh-CN" sz="1800" kern="100" dirty="0" err="1">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speakling</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和</a:t>
            </a: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listening</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冲突的部分</a:t>
            </a:r>
            <a:r>
              <a:rPr lang="en-US" altLang="zh-CN" sz="1800" kern="100" dirty="0">
                <a:solidFill>
                  <a:srgbClr val="000000"/>
                </a:solidFill>
                <a:effectLst/>
                <a:latin typeface="Segoe UI" panose="020B0502040204020203" pitchFamily="34" charset="0"/>
                <a:ea typeface="DengXian" panose="02010600030101010101" pitchFamily="2" charset="-122"/>
                <a:cs typeface="Times New Roman" panose="02020603050405020304" pitchFamily="18" charset="0"/>
              </a:rPr>
              <a:t>the conflict between speaking and listening</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2. </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有一些英雄有别名和绰号，未来也可以添加。</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Some champions have nicknames and aliases, and they can be added in the future.</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pPr algn="just"/>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3. </a:t>
            </a:r>
            <a:r>
              <a:rPr lang="zh-CN"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游戏中有一件装备可以缩短闪现的冷却时间。未来可以做的工作是：当我发现对方买了这件装备，我可以告诉系统，之后对于这个英雄的冷却时间计算也会改变。</a:t>
            </a:r>
            <a:b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br>
            <a:r>
              <a:rPr lang="en-US" altLang="zh-CN" sz="1800" kern="100" dirty="0">
                <a:solidFill>
                  <a:srgbClr val="000000"/>
                </a:solidFill>
                <a:effectLst/>
                <a:latin typeface="DengXian" panose="02010600030101010101" pitchFamily="2" charset="-122"/>
                <a:ea typeface="DengXian" panose="02010600030101010101" pitchFamily="2" charset="-122"/>
                <a:cs typeface="Times New Roman" panose="02020603050405020304" pitchFamily="18" charset="0"/>
              </a:rPr>
              <a:t>In the game, there is an equipment that can shorten the cooldown time of Flash. In the future, I can add a feature where I can tell the system when I notice that the opponent has purchased this equipment, and the cooldown time for that particular champion will be adjusted accordingly.</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a:p>
            <a:endParaRPr kumimoji="1" lang="zh-CN" altLang="en-US" dirty="0"/>
          </a:p>
        </p:txBody>
      </p:sp>
      <p:sp>
        <p:nvSpPr>
          <p:cNvPr id="4" name="灯片编号占位符 3"/>
          <p:cNvSpPr>
            <a:spLocks noGrp="1"/>
          </p:cNvSpPr>
          <p:nvPr>
            <p:ph type="sldNum" sz="quarter" idx="5"/>
          </p:nvPr>
        </p:nvSpPr>
        <p:spPr/>
        <p:txBody>
          <a:bodyPr/>
          <a:lstStyle/>
          <a:p>
            <a:fld id="{3CFA7B45-5A92-C340-8460-A7828BD79290}" type="slidenum">
              <a:rPr kumimoji="1" lang="zh-CN" altLang="en-US" smtClean="0"/>
              <a:t>11</a:t>
            </a:fld>
            <a:endParaRPr kumimoji="1" lang="zh-CN" altLang="en-US"/>
          </a:p>
        </p:txBody>
      </p:sp>
    </p:spTree>
    <p:extLst>
      <p:ext uri="{BB962C8B-B14F-4D97-AF65-F5344CB8AC3E}">
        <p14:creationId xmlns:p14="http://schemas.microsoft.com/office/powerpoint/2010/main" val="242904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50E426C-D2F0-C6CF-4BD4-451A148B055A}"/>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6D491258-6852-8716-AF98-15EE303EB6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B17FC480-8E22-3FCF-7AD9-C5C93A3421CD}"/>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5" name="页脚占位符 4">
            <a:extLst>
              <a:ext uri="{FF2B5EF4-FFF2-40B4-BE49-F238E27FC236}">
                <a16:creationId xmlns:a16="http://schemas.microsoft.com/office/drawing/2014/main" id="{4AF4D766-BF19-0C7F-1F45-0F1DE692693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C5CB4AF-05DD-D41A-74B9-81555E44E730}"/>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937780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EA8806-FBDB-539B-BD74-86D85FE843A6}"/>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94BAA491-A91B-5AD4-5F1D-1454CD6B1D88}"/>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54EDC015-5D4C-7711-F247-47CB710E030A}"/>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5" name="页脚占位符 4">
            <a:extLst>
              <a:ext uri="{FF2B5EF4-FFF2-40B4-BE49-F238E27FC236}">
                <a16:creationId xmlns:a16="http://schemas.microsoft.com/office/drawing/2014/main" id="{38CF2B00-A5C4-0C41-03B6-884534ADA7D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BC92F2E-D8C5-2692-E0CE-B3B076572A89}"/>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3853444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16D65FE-D1F9-0090-8B64-4E8F7AC00A35}"/>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81ADB48C-6CF3-DAEE-BA98-E40E56BD190C}"/>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FB17FA51-2969-E0EA-95C5-2B74910CE4EC}"/>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5" name="页脚占位符 4">
            <a:extLst>
              <a:ext uri="{FF2B5EF4-FFF2-40B4-BE49-F238E27FC236}">
                <a16:creationId xmlns:a16="http://schemas.microsoft.com/office/drawing/2014/main" id="{A2918474-01C9-2C3B-B278-869B0A0F7FF9}"/>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683108D-67D6-0309-DD13-4EA3DB6AAF24}"/>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4231687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FD7C26-A426-F63D-8C0F-06EDB97DF74F}"/>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E88B5492-DBA5-EAA4-58A8-43B4D3F6AC8A}"/>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C3DD971F-1412-65AC-8A6C-62E9EAEF2A6D}"/>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5" name="页脚占位符 4">
            <a:extLst>
              <a:ext uri="{FF2B5EF4-FFF2-40B4-BE49-F238E27FC236}">
                <a16:creationId xmlns:a16="http://schemas.microsoft.com/office/drawing/2014/main" id="{C76AA028-8026-6F27-F895-B9F7A73B5806}"/>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A5D6CD95-CD97-1C50-2CE5-39757ADBB293}"/>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3458599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FD2D32-855F-306D-8777-E491625E5C9C}"/>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9D854B6E-0C23-1721-2614-C6631974DE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BCDDC71C-3CB7-3349-B62F-5C900D6FF87A}"/>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5" name="页脚占位符 4">
            <a:extLst>
              <a:ext uri="{FF2B5EF4-FFF2-40B4-BE49-F238E27FC236}">
                <a16:creationId xmlns:a16="http://schemas.microsoft.com/office/drawing/2014/main" id="{5B410E22-2491-EDB6-6270-FEEC7168CDF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41C2562-5FC6-45FC-46B2-4D5FD220A0F9}"/>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356599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4A3025-A3CE-2A38-9BF2-3C205435F9D5}"/>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E27660DE-E73C-CD13-4DB2-B4CBC0E235D3}"/>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0BA746D3-F2EB-D221-64B5-01EEC20732F6}"/>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7292992C-9184-5309-6083-A28647106C81}"/>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6" name="页脚占位符 5">
            <a:extLst>
              <a:ext uri="{FF2B5EF4-FFF2-40B4-BE49-F238E27FC236}">
                <a16:creationId xmlns:a16="http://schemas.microsoft.com/office/drawing/2014/main" id="{2C940176-A9A4-CDC9-0506-51FE38FE6ACD}"/>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9D42CBDD-ED31-B6F5-DD17-7A19F1F02A47}"/>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901673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B5C18A-A014-8B49-9752-0905C91FBB80}"/>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7D509BAD-E924-C84E-1144-60C209337D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1B9F772C-7D1A-BB73-577B-934BD57AB19C}"/>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7F6A620B-59B0-9FF8-6814-89A1DDFC18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3A2A4B37-963B-42A1-E2D3-75F44AC6DC4B}"/>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E7A06C6C-4AB1-BF43-9573-498B08A306FA}"/>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8" name="页脚占位符 7">
            <a:extLst>
              <a:ext uri="{FF2B5EF4-FFF2-40B4-BE49-F238E27FC236}">
                <a16:creationId xmlns:a16="http://schemas.microsoft.com/office/drawing/2014/main" id="{2FFB74E3-C67A-4924-65E7-FF26D5688F3C}"/>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88D527B9-946B-2555-4721-88B3DAE41F30}"/>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1577440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8B6DE3-1C07-83E4-7562-F2C54564DD54}"/>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BF65E204-91F5-A8CA-3F2F-22E67F4CC450}"/>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4" name="页脚占位符 3">
            <a:extLst>
              <a:ext uri="{FF2B5EF4-FFF2-40B4-BE49-F238E27FC236}">
                <a16:creationId xmlns:a16="http://schemas.microsoft.com/office/drawing/2014/main" id="{F50F61FF-3F9B-7B2B-B031-B0036F7F8B5A}"/>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B874595B-2CC9-0BF9-4F15-3A0A9F343DB6}"/>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610784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807C07B-F94D-6A26-F822-2C7C86F187DA}"/>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3" name="页脚占位符 2">
            <a:extLst>
              <a:ext uri="{FF2B5EF4-FFF2-40B4-BE49-F238E27FC236}">
                <a16:creationId xmlns:a16="http://schemas.microsoft.com/office/drawing/2014/main" id="{65CFCB0E-21F1-E686-3DF7-84D8343FA8F0}"/>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8114739B-FB04-EACB-867F-CFE0534D1482}"/>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1926521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4BE37A-EAE3-01A9-BDC5-375743DEEFD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D68D7EC5-C640-4B2D-1395-07A37886DD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B42BBA3A-E07F-7D13-209C-6E9089613C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CFC7B711-CDB4-AAC9-EC83-40A477679ED1}"/>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6" name="页脚占位符 5">
            <a:extLst>
              <a:ext uri="{FF2B5EF4-FFF2-40B4-BE49-F238E27FC236}">
                <a16:creationId xmlns:a16="http://schemas.microsoft.com/office/drawing/2014/main" id="{41993C59-CF39-CF68-7C0F-DB74CB188E2A}"/>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E4F59137-3E42-762E-956F-D6FDA0F9A0F3}"/>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2109845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AED189-2AB3-5C92-C540-4AA8EF7310F4}"/>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E36BE07E-F214-C389-D324-799EE77723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43FA58F5-30E8-C2D0-4DE7-AC6676D155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8FDDE77F-AA70-1B8B-EED8-2059622DB54F}"/>
              </a:ext>
            </a:extLst>
          </p:cNvPr>
          <p:cNvSpPr>
            <a:spLocks noGrp="1"/>
          </p:cNvSpPr>
          <p:nvPr>
            <p:ph type="dt" sz="half" idx="10"/>
          </p:nvPr>
        </p:nvSpPr>
        <p:spPr/>
        <p:txBody>
          <a:bodyPr/>
          <a:lstStyle/>
          <a:p>
            <a:fld id="{683D5172-92C8-2A47-AA8D-15F8181CD7B1}" type="datetimeFigureOut">
              <a:rPr kumimoji="1" lang="zh-CN" altLang="en-US" smtClean="0"/>
              <a:t>2023/3/24</a:t>
            </a:fld>
            <a:endParaRPr kumimoji="1" lang="zh-CN" altLang="en-US"/>
          </a:p>
        </p:txBody>
      </p:sp>
      <p:sp>
        <p:nvSpPr>
          <p:cNvPr id="6" name="页脚占位符 5">
            <a:extLst>
              <a:ext uri="{FF2B5EF4-FFF2-40B4-BE49-F238E27FC236}">
                <a16:creationId xmlns:a16="http://schemas.microsoft.com/office/drawing/2014/main" id="{4EBFE50D-7850-99EC-A572-A16A9320FA62}"/>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795F4122-4305-BC17-F64B-5E202887F86D}"/>
              </a:ext>
            </a:extLst>
          </p:cNvPr>
          <p:cNvSpPr>
            <a:spLocks noGrp="1"/>
          </p:cNvSpPr>
          <p:nvPr>
            <p:ph type="sldNum" sz="quarter" idx="12"/>
          </p:nvPr>
        </p:nvSpPr>
        <p:spPr/>
        <p:txBody>
          <a:body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1311255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D4C4248-AB95-2838-900E-B8510B24BD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919B4C01-BD8E-D751-06E5-8CC69CCE66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D40571A-E8BE-1AB2-31CF-AA17CCFDEC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3D5172-92C8-2A47-AA8D-15F8181CD7B1}" type="datetimeFigureOut">
              <a:rPr kumimoji="1" lang="zh-CN" altLang="en-US" smtClean="0"/>
              <a:t>2023/3/24</a:t>
            </a:fld>
            <a:endParaRPr kumimoji="1" lang="zh-CN" altLang="en-US"/>
          </a:p>
        </p:txBody>
      </p:sp>
      <p:sp>
        <p:nvSpPr>
          <p:cNvPr id="5" name="页脚占位符 4">
            <a:extLst>
              <a:ext uri="{FF2B5EF4-FFF2-40B4-BE49-F238E27FC236}">
                <a16:creationId xmlns:a16="http://schemas.microsoft.com/office/drawing/2014/main" id="{726CA042-45E9-367A-882B-EF5449C97C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5F56FCD2-2EFF-3C18-EE09-41A301E2CD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D6F98E-A05D-7E4A-8AF7-DCC82E3B5EE5}" type="slidenum">
              <a:rPr kumimoji="1" lang="zh-CN" altLang="en-US" smtClean="0"/>
              <a:t>‹#›</a:t>
            </a:fld>
            <a:endParaRPr kumimoji="1" lang="zh-CN" altLang="en-US"/>
          </a:p>
        </p:txBody>
      </p:sp>
    </p:spTree>
    <p:extLst>
      <p:ext uri="{BB962C8B-B14F-4D97-AF65-F5344CB8AC3E}">
        <p14:creationId xmlns:p14="http://schemas.microsoft.com/office/powerpoint/2010/main" val="30758895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497734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61219"/>
        </a:solidFill>
        <a:effectLst/>
      </p:bgPr>
    </p:bg>
    <p:spTree>
      <p:nvGrpSpPr>
        <p:cNvPr id="1" name=""/>
        <p:cNvGrpSpPr/>
        <p:nvPr/>
      </p:nvGrpSpPr>
      <p:grpSpPr>
        <a:xfrm>
          <a:off x="0" y="0"/>
          <a:ext cx="0" cy="0"/>
          <a:chOff x="0" y="0"/>
          <a:chExt cx="0" cy="0"/>
        </a:xfrm>
      </p:grpSpPr>
      <p:pic>
        <p:nvPicPr>
          <p:cNvPr id="5" name="图片 4" descr="图片包含 动物, 蛋糕, 生日, 亮&#10;&#10;描述已自动生成">
            <a:extLst>
              <a:ext uri="{FF2B5EF4-FFF2-40B4-BE49-F238E27FC236}">
                <a16:creationId xmlns:a16="http://schemas.microsoft.com/office/drawing/2014/main" id="{09304FC9-0447-70E6-31CF-E8A78637F6AB}"/>
              </a:ext>
            </a:extLst>
          </p:cNvPr>
          <p:cNvPicPr>
            <a:picLocks noChangeAspect="1"/>
          </p:cNvPicPr>
          <p:nvPr/>
        </p:nvPicPr>
        <p:blipFill rotWithShape="1">
          <a:blip r:embed="rId3"/>
          <a:srcRect l="2292" t="6224" r="4029" b="9554"/>
          <a:stretch/>
        </p:blipFill>
        <p:spPr>
          <a:xfrm>
            <a:off x="6200571" y="3075140"/>
            <a:ext cx="5935062" cy="3782860"/>
          </a:xfrm>
          <a:prstGeom prst="rect">
            <a:avLst/>
          </a:prstGeom>
        </p:spPr>
      </p:pic>
      <p:sp>
        <p:nvSpPr>
          <p:cNvPr id="3" name="文本框 2">
            <a:extLst>
              <a:ext uri="{FF2B5EF4-FFF2-40B4-BE49-F238E27FC236}">
                <a16:creationId xmlns:a16="http://schemas.microsoft.com/office/drawing/2014/main" id="{9763C96F-B942-EE7F-F10C-7791D7653DA3}"/>
              </a:ext>
            </a:extLst>
          </p:cNvPr>
          <p:cNvSpPr txBox="1"/>
          <p:nvPr/>
        </p:nvSpPr>
        <p:spPr>
          <a:xfrm>
            <a:off x="1220244" y="2475634"/>
            <a:ext cx="9086590" cy="505908"/>
          </a:xfrm>
          <a:prstGeom prst="rect">
            <a:avLst/>
          </a:prstGeom>
          <a:noFill/>
        </p:spPr>
        <p:txBody>
          <a:bodyPr wrap="square" rtlCol="0">
            <a:spAutoFit/>
          </a:bodyPr>
          <a:lstStyle/>
          <a:p>
            <a:pPr>
              <a:lnSpc>
                <a:spcPct val="150000"/>
              </a:lnSpc>
            </a:pPr>
            <a:r>
              <a:rPr lang="en-US" altLang="zh-CN" sz="2000" b="0" i="0" dirty="0">
                <a:solidFill>
                  <a:schemeClr val="bg1"/>
                </a:solidFill>
                <a:effectLst/>
                <a:latin typeface="Tw Cen MT" panose="020B0602020104020603" pitchFamily="34" charset="0"/>
              </a:rPr>
              <a:t>Official</a:t>
            </a:r>
            <a:r>
              <a:rPr lang="zh-CN" altLang="en-US" sz="2000" b="0" i="0" dirty="0">
                <a:solidFill>
                  <a:schemeClr val="bg1"/>
                </a:solidFill>
                <a:effectLst/>
                <a:latin typeface="Tw Cen MT" panose="020B0602020104020603" pitchFamily="34" charset="0"/>
              </a:rPr>
              <a:t>：</a:t>
            </a:r>
            <a:r>
              <a:rPr lang="en-US" altLang="zh-CN" sz="2000" b="1" i="0" u="sng" dirty="0">
                <a:solidFill>
                  <a:schemeClr val="bg1"/>
                </a:solidFill>
                <a:effectLst/>
                <a:latin typeface="Tw Cen MT" panose="020B0602020104020603" pitchFamily="34" charset="0"/>
              </a:rPr>
              <a:t>automatically recording </a:t>
            </a:r>
            <a:r>
              <a:rPr lang="en-US" altLang="zh-CN" sz="2000" b="0" i="0" dirty="0">
                <a:solidFill>
                  <a:schemeClr val="bg1"/>
                </a:solidFill>
                <a:effectLst/>
                <a:latin typeface="Tw Cen MT" panose="020B0602020104020603" pitchFamily="34" charset="0"/>
              </a:rPr>
              <a:t>hero skills is considered cheating.</a:t>
            </a:r>
            <a:endParaRPr kumimoji="1" lang="zh-CN" altLang="en-US" sz="2000" b="1" dirty="0">
              <a:solidFill>
                <a:schemeClr val="bg1"/>
              </a:solidFill>
              <a:latin typeface="Tw Cen MT" panose="020B0602020104020603" pitchFamily="34" charset="0"/>
            </a:endParaRPr>
          </a:p>
        </p:txBody>
      </p:sp>
      <p:sp>
        <p:nvSpPr>
          <p:cNvPr id="4" name="文本框 5">
            <a:extLst>
              <a:ext uri="{FF2B5EF4-FFF2-40B4-BE49-F238E27FC236}">
                <a16:creationId xmlns:a16="http://schemas.microsoft.com/office/drawing/2014/main" id="{C235AFC0-458E-9E01-0D47-EF0DE0EE3715}"/>
              </a:ext>
            </a:extLst>
          </p:cNvPr>
          <p:cNvSpPr txBox="1"/>
          <p:nvPr/>
        </p:nvSpPr>
        <p:spPr>
          <a:xfrm>
            <a:off x="1220244" y="537998"/>
            <a:ext cx="4415425"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600" dirty="0">
                <a:solidFill>
                  <a:schemeClr val="bg1"/>
                </a:solidFill>
                <a:latin typeface="Lato Extended"/>
              </a:rPr>
              <a:t>A</a:t>
            </a:r>
            <a:r>
              <a:rPr lang="en-US" altLang="zh-CN" sz="3600" b="0" i="0" dirty="0">
                <a:solidFill>
                  <a:schemeClr val="bg1"/>
                </a:solidFill>
                <a:effectLst/>
                <a:latin typeface="Lato Extended"/>
              </a:rPr>
              <a:t>ny ethical concerns</a:t>
            </a:r>
            <a:r>
              <a:rPr lang="zh-CN" altLang="en-US" sz="3600" b="0" i="0" dirty="0">
                <a:solidFill>
                  <a:schemeClr val="bg1"/>
                </a:solidFill>
                <a:effectLst/>
                <a:latin typeface="Lato Extended"/>
              </a:rPr>
              <a:t>？</a:t>
            </a:r>
            <a:endParaRPr kumimoji="1" lang="zh-CN" altLang="en-US" sz="3600" b="1" dirty="0">
              <a:solidFill>
                <a:schemeClr val="bg1"/>
              </a:solidFill>
            </a:endParaRPr>
          </a:p>
        </p:txBody>
      </p:sp>
      <p:sp>
        <p:nvSpPr>
          <p:cNvPr id="2" name="文本框 1">
            <a:extLst>
              <a:ext uri="{FF2B5EF4-FFF2-40B4-BE49-F238E27FC236}">
                <a16:creationId xmlns:a16="http://schemas.microsoft.com/office/drawing/2014/main" id="{65EE2323-85C1-0DBA-8DBE-485E8C4FC0A1}"/>
              </a:ext>
            </a:extLst>
          </p:cNvPr>
          <p:cNvSpPr txBox="1"/>
          <p:nvPr/>
        </p:nvSpPr>
        <p:spPr>
          <a:xfrm>
            <a:off x="7592338" y="154144"/>
            <a:ext cx="9086590" cy="1210524"/>
          </a:xfrm>
          <a:prstGeom prst="rect">
            <a:avLst/>
          </a:prstGeom>
          <a:noFill/>
        </p:spPr>
        <p:txBody>
          <a:bodyPr wrap="square" rtlCol="0">
            <a:spAutoFit/>
          </a:bodyPr>
          <a:lstStyle/>
          <a:p>
            <a:pPr>
              <a:lnSpc>
                <a:spcPct val="150000"/>
              </a:lnSpc>
            </a:pPr>
            <a:r>
              <a:rPr kumimoji="1" lang="en-US" altLang="zh-CN" sz="5400" b="1" dirty="0">
                <a:solidFill>
                  <a:schemeClr val="bg1"/>
                </a:solidFill>
                <a:latin typeface="Tw Cen MT" panose="020B0602020104020603" pitchFamily="34" charset="0"/>
              </a:rPr>
              <a:t>NO</a:t>
            </a:r>
            <a:r>
              <a:rPr kumimoji="1" lang="zh-CN" altLang="en-US" sz="5400" b="1" dirty="0">
                <a:solidFill>
                  <a:schemeClr val="bg1"/>
                </a:solidFill>
                <a:latin typeface="Tw Cen MT" panose="020B0602020104020603" pitchFamily="34" charset="0"/>
              </a:rPr>
              <a:t>！</a:t>
            </a:r>
          </a:p>
        </p:txBody>
      </p:sp>
      <p:sp>
        <p:nvSpPr>
          <p:cNvPr id="6" name="文本框 5">
            <a:extLst>
              <a:ext uri="{FF2B5EF4-FFF2-40B4-BE49-F238E27FC236}">
                <a16:creationId xmlns:a16="http://schemas.microsoft.com/office/drawing/2014/main" id="{934C5A48-FF21-C5BB-1206-4C2B761501D9}"/>
              </a:ext>
            </a:extLst>
          </p:cNvPr>
          <p:cNvSpPr txBox="1"/>
          <p:nvPr/>
        </p:nvSpPr>
        <p:spPr>
          <a:xfrm>
            <a:off x="1220244" y="3623505"/>
            <a:ext cx="9086590" cy="505908"/>
          </a:xfrm>
          <a:prstGeom prst="rect">
            <a:avLst/>
          </a:prstGeom>
          <a:noFill/>
        </p:spPr>
        <p:txBody>
          <a:bodyPr wrap="square" rtlCol="0">
            <a:spAutoFit/>
          </a:bodyPr>
          <a:lstStyle/>
          <a:p>
            <a:pPr>
              <a:lnSpc>
                <a:spcPct val="150000"/>
              </a:lnSpc>
            </a:pPr>
            <a:r>
              <a:rPr lang="en-US" altLang="zh-CN" sz="2000" dirty="0">
                <a:solidFill>
                  <a:schemeClr val="bg1"/>
                </a:solidFill>
                <a:latin typeface="Tw Cen MT" panose="020B0602020104020603" pitchFamily="34" charset="0"/>
              </a:rPr>
              <a:t>ME</a:t>
            </a:r>
            <a:r>
              <a:rPr lang="zh-CN" altLang="en-US" sz="2000" b="0" i="0" dirty="0">
                <a:solidFill>
                  <a:schemeClr val="bg1"/>
                </a:solidFill>
                <a:effectLst/>
                <a:latin typeface="Tw Cen MT" panose="020B0602020104020603" pitchFamily="34" charset="0"/>
              </a:rPr>
              <a:t>：</a:t>
            </a:r>
            <a:r>
              <a:rPr lang="en-US" altLang="zh-CN" sz="2000" b="0" i="0" dirty="0">
                <a:solidFill>
                  <a:schemeClr val="bg1"/>
                </a:solidFill>
                <a:effectLst/>
                <a:latin typeface="Tw Cen MT" panose="020B0602020104020603" pitchFamily="34" charset="0"/>
              </a:rPr>
              <a:t>manually</a:t>
            </a:r>
            <a:r>
              <a:rPr lang="zh-CN" altLang="en-US" sz="2000" b="0" i="0" dirty="0">
                <a:solidFill>
                  <a:schemeClr val="bg1"/>
                </a:solidFill>
                <a:effectLst/>
                <a:latin typeface="Tw Cen MT" panose="020B0602020104020603" pitchFamily="34" charset="0"/>
              </a:rPr>
              <a:t> </a:t>
            </a:r>
            <a:r>
              <a:rPr lang="en-US" altLang="zh-CN" sz="2000" b="0" i="0" dirty="0">
                <a:solidFill>
                  <a:schemeClr val="bg1"/>
                </a:solidFill>
                <a:effectLst/>
                <a:latin typeface="Tw Cen MT" panose="020B0602020104020603" pitchFamily="34" charset="0"/>
              </a:rPr>
              <a:t>/</a:t>
            </a:r>
            <a:r>
              <a:rPr lang="zh-CN" altLang="en-US" sz="2000" b="0" i="0" dirty="0">
                <a:solidFill>
                  <a:schemeClr val="bg1"/>
                </a:solidFill>
                <a:effectLst/>
                <a:latin typeface="Tw Cen MT" panose="020B0602020104020603" pitchFamily="34" charset="0"/>
              </a:rPr>
              <a:t> </a:t>
            </a:r>
            <a:r>
              <a:rPr lang="en-US" altLang="zh-CN" sz="2000" dirty="0">
                <a:solidFill>
                  <a:schemeClr val="bg1"/>
                </a:solidFill>
                <a:latin typeface="Tw Cen MT" panose="020B0602020104020603" pitchFamily="34" charset="0"/>
              </a:rPr>
              <a:t>verbal</a:t>
            </a:r>
            <a:r>
              <a:rPr lang="en-US" altLang="zh-CN" sz="2000" b="0" i="0" dirty="0">
                <a:solidFill>
                  <a:schemeClr val="bg1"/>
                </a:solidFill>
                <a:effectLst/>
                <a:latin typeface="Tw Cen MT" panose="020B0602020104020603" pitchFamily="34" charset="0"/>
              </a:rPr>
              <a:t>ly</a:t>
            </a:r>
            <a:endParaRPr kumimoji="1" lang="zh-CN" altLang="en-US" sz="2000" b="1" dirty="0">
              <a:solidFill>
                <a:schemeClr val="bg1"/>
              </a:solidFill>
              <a:latin typeface="Tw Cen MT" panose="020B0602020104020603" pitchFamily="34" charset="0"/>
            </a:endParaRPr>
          </a:p>
        </p:txBody>
      </p:sp>
    </p:spTree>
    <p:extLst>
      <p:ext uri="{BB962C8B-B14F-4D97-AF65-F5344CB8AC3E}">
        <p14:creationId xmlns:p14="http://schemas.microsoft.com/office/powerpoint/2010/main" val="192161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61219"/>
        </a:solidFill>
        <a:effectLst/>
      </p:bgPr>
    </p:bg>
    <p:spTree>
      <p:nvGrpSpPr>
        <p:cNvPr id="1" name=""/>
        <p:cNvGrpSpPr/>
        <p:nvPr/>
      </p:nvGrpSpPr>
      <p:grpSpPr>
        <a:xfrm>
          <a:off x="0" y="0"/>
          <a:ext cx="0" cy="0"/>
          <a:chOff x="0" y="0"/>
          <a:chExt cx="0" cy="0"/>
        </a:xfrm>
      </p:grpSpPr>
      <p:pic>
        <p:nvPicPr>
          <p:cNvPr id="5" name="图片 4" descr="图片包含 动物, 蛋糕, 生日, 亮&#10;&#10;描述已自动生成">
            <a:extLst>
              <a:ext uri="{FF2B5EF4-FFF2-40B4-BE49-F238E27FC236}">
                <a16:creationId xmlns:a16="http://schemas.microsoft.com/office/drawing/2014/main" id="{09304FC9-0447-70E6-31CF-E8A78637F6AB}"/>
              </a:ext>
            </a:extLst>
          </p:cNvPr>
          <p:cNvPicPr>
            <a:picLocks noChangeAspect="1"/>
          </p:cNvPicPr>
          <p:nvPr/>
        </p:nvPicPr>
        <p:blipFill rotWithShape="1">
          <a:blip r:embed="rId3"/>
          <a:srcRect l="2292" t="6224" r="4029" b="9554"/>
          <a:stretch/>
        </p:blipFill>
        <p:spPr>
          <a:xfrm>
            <a:off x="6200571" y="3075140"/>
            <a:ext cx="5935062" cy="3782860"/>
          </a:xfrm>
          <a:prstGeom prst="rect">
            <a:avLst/>
          </a:prstGeom>
        </p:spPr>
      </p:pic>
      <p:sp>
        <p:nvSpPr>
          <p:cNvPr id="4" name="文本框 5">
            <a:extLst>
              <a:ext uri="{FF2B5EF4-FFF2-40B4-BE49-F238E27FC236}">
                <a16:creationId xmlns:a16="http://schemas.microsoft.com/office/drawing/2014/main" id="{C235AFC0-458E-9E01-0D47-EF0DE0EE3715}"/>
              </a:ext>
            </a:extLst>
          </p:cNvPr>
          <p:cNvSpPr txBox="1"/>
          <p:nvPr/>
        </p:nvSpPr>
        <p:spPr>
          <a:xfrm>
            <a:off x="1740073" y="844886"/>
            <a:ext cx="4415425"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kumimoji="1" lang="en-US" altLang="zh-CN" sz="3600" b="1" dirty="0">
                <a:solidFill>
                  <a:schemeClr val="bg1"/>
                </a:solidFill>
                <a:latin typeface="Lato Extended"/>
              </a:rPr>
              <a:t>Future</a:t>
            </a:r>
            <a:r>
              <a:rPr kumimoji="1" lang="zh-CN" altLang="en-US" sz="3600" b="1" dirty="0">
                <a:solidFill>
                  <a:schemeClr val="bg1"/>
                </a:solidFill>
                <a:latin typeface="Lato Extended"/>
              </a:rPr>
              <a:t> </a:t>
            </a:r>
            <a:r>
              <a:rPr kumimoji="1" lang="en-US" altLang="zh-CN" sz="3600" b="1" dirty="0">
                <a:solidFill>
                  <a:schemeClr val="bg1"/>
                </a:solidFill>
                <a:latin typeface="Lato Extended"/>
              </a:rPr>
              <a:t>work</a:t>
            </a:r>
            <a:endParaRPr kumimoji="1" lang="zh-CN" altLang="en-US" sz="3600" b="1" dirty="0">
              <a:solidFill>
                <a:schemeClr val="bg1"/>
              </a:solidFill>
            </a:endParaRPr>
          </a:p>
        </p:txBody>
      </p:sp>
      <p:sp>
        <p:nvSpPr>
          <p:cNvPr id="2" name="文本框 1">
            <a:extLst>
              <a:ext uri="{FF2B5EF4-FFF2-40B4-BE49-F238E27FC236}">
                <a16:creationId xmlns:a16="http://schemas.microsoft.com/office/drawing/2014/main" id="{2FD72E96-06A8-94A6-16EE-2EE48B09CF96}"/>
              </a:ext>
            </a:extLst>
          </p:cNvPr>
          <p:cNvSpPr txBox="1"/>
          <p:nvPr/>
        </p:nvSpPr>
        <p:spPr>
          <a:xfrm>
            <a:off x="829848" y="2630466"/>
            <a:ext cx="9086590" cy="2202591"/>
          </a:xfrm>
          <a:prstGeom prst="rect">
            <a:avLst/>
          </a:prstGeom>
          <a:noFill/>
        </p:spPr>
        <p:txBody>
          <a:bodyPr wrap="square" rtlCol="0">
            <a:spAutoFit/>
          </a:bodyPr>
          <a:lstStyle/>
          <a:p>
            <a:pPr marL="342900" indent="-342900">
              <a:lnSpc>
                <a:spcPct val="200000"/>
              </a:lnSpc>
              <a:buFont typeface="Wingdings" pitchFamily="2" charset="2"/>
              <a:buChar char="p"/>
            </a:pPr>
            <a:r>
              <a:rPr lang="en-US" altLang="zh-CN" sz="2400" b="1" i="0" dirty="0">
                <a:solidFill>
                  <a:schemeClr val="bg1"/>
                </a:solidFill>
                <a:effectLst/>
                <a:latin typeface="Tw Cen MT" panose="020B0602020104020603" pitchFamily="34" charset="0"/>
              </a:rPr>
              <a:t>Listening</a:t>
            </a:r>
            <a:r>
              <a:rPr lang="zh-CN" altLang="en-US" sz="2400" b="1" i="0" dirty="0">
                <a:solidFill>
                  <a:schemeClr val="bg1"/>
                </a:solidFill>
                <a:effectLst/>
                <a:latin typeface="Tw Cen MT" panose="020B0602020104020603" pitchFamily="34" charset="0"/>
              </a:rPr>
              <a:t> </a:t>
            </a:r>
            <a:r>
              <a:rPr lang="en-US" altLang="zh-CN" sz="2400" b="1" i="0" dirty="0">
                <a:solidFill>
                  <a:schemeClr val="bg1"/>
                </a:solidFill>
                <a:effectLst/>
                <a:latin typeface="Tw Cen MT" panose="020B0602020104020603" pitchFamily="34" charset="0"/>
              </a:rPr>
              <a:t>&amp;</a:t>
            </a:r>
            <a:r>
              <a:rPr lang="zh-CN" altLang="en-US" sz="2400" b="1" i="0" dirty="0">
                <a:solidFill>
                  <a:schemeClr val="bg1"/>
                </a:solidFill>
                <a:effectLst/>
                <a:latin typeface="Tw Cen MT" panose="020B0602020104020603" pitchFamily="34" charset="0"/>
              </a:rPr>
              <a:t> </a:t>
            </a:r>
            <a:r>
              <a:rPr lang="en-US" altLang="zh-CN" sz="2400" b="1" i="0" dirty="0">
                <a:solidFill>
                  <a:schemeClr val="bg1"/>
                </a:solidFill>
                <a:effectLst/>
                <a:latin typeface="Tw Cen MT" panose="020B0602020104020603" pitchFamily="34" charset="0"/>
              </a:rPr>
              <a:t>speaking</a:t>
            </a:r>
            <a:endParaRPr kumimoji="1" lang="en-US" altLang="zh-CN" sz="2400" b="1" i="0" dirty="0">
              <a:solidFill>
                <a:schemeClr val="bg1"/>
              </a:solidFill>
              <a:effectLst/>
              <a:latin typeface="Tw Cen MT" panose="020B0602020104020603" pitchFamily="34" charset="0"/>
            </a:endParaRPr>
          </a:p>
          <a:p>
            <a:pPr marL="342900" indent="-342900">
              <a:lnSpc>
                <a:spcPct val="200000"/>
              </a:lnSpc>
              <a:buFont typeface="Wingdings" pitchFamily="2" charset="2"/>
              <a:buChar char="p"/>
            </a:pPr>
            <a:r>
              <a:rPr kumimoji="1" lang="en-US" altLang="zh-CN" sz="2400" b="1" dirty="0">
                <a:solidFill>
                  <a:schemeClr val="bg1"/>
                </a:solidFill>
                <a:latin typeface="Tw Cen MT" panose="020B0602020104020603" pitchFamily="34" charset="0"/>
              </a:rPr>
              <a:t>Alias</a:t>
            </a:r>
            <a:r>
              <a:rPr kumimoji="1" lang="zh-CN" altLang="en-US" sz="2400" b="1" dirty="0">
                <a:solidFill>
                  <a:schemeClr val="bg1"/>
                </a:solidFill>
                <a:latin typeface="Tw Cen MT" panose="020B0602020104020603" pitchFamily="34" charset="0"/>
              </a:rPr>
              <a:t> </a:t>
            </a:r>
            <a:r>
              <a:rPr kumimoji="1" lang="en-US" altLang="zh-CN" sz="2400" b="1" dirty="0">
                <a:solidFill>
                  <a:schemeClr val="bg1"/>
                </a:solidFill>
                <a:latin typeface="Tw Cen MT" panose="020B0602020104020603" pitchFamily="34" charset="0"/>
              </a:rPr>
              <a:t>and</a:t>
            </a:r>
            <a:r>
              <a:rPr kumimoji="1" lang="zh-CN" altLang="en-US" sz="2400" b="1" dirty="0">
                <a:solidFill>
                  <a:schemeClr val="bg1"/>
                </a:solidFill>
                <a:latin typeface="Tw Cen MT" panose="020B0602020104020603" pitchFamily="34" charset="0"/>
              </a:rPr>
              <a:t> </a:t>
            </a:r>
            <a:r>
              <a:rPr kumimoji="1" lang="en-US" altLang="zh-CN" sz="2400" b="1" dirty="0">
                <a:solidFill>
                  <a:schemeClr val="bg1"/>
                </a:solidFill>
                <a:latin typeface="Tw Cen MT" panose="020B0602020104020603" pitchFamily="34" charset="0"/>
              </a:rPr>
              <a:t>nicknames</a:t>
            </a:r>
            <a:r>
              <a:rPr kumimoji="1" lang="zh-CN" altLang="en-US" sz="2400" b="1" dirty="0">
                <a:solidFill>
                  <a:schemeClr val="bg1"/>
                </a:solidFill>
                <a:latin typeface="Tw Cen MT" panose="020B0602020104020603" pitchFamily="34" charset="0"/>
              </a:rPr>
              <a:t> </a:t>
            </a:r>
            <a:r>
              <a:rPr kumimoji="1" lang="en-US" altLang="zh-CN" sz="2400" b="1" dirty="0">
                <a:solidFill>
                  <a:schemeClr val="bg1"/>
                </a:solidFill>
                <a:latin typeface="Tw Cen MT" panose="020B0602020104020603" pitchFamily="34" charset="0"/>
              </a:rPr>
              <a:t>of</a:t>
            </a:r>
            <a:r>
              <a:rPr kumimoji="1" lang="zh-CN" altLang="en-US" sz="2400" b="1" dirty="0">
                <a:solidFill>
                  <a:schemeClr val="bg1"/>
                </a:solidFill>
                <a:latin typeface="Tw Cen MT" panose="020B0602020104020603" pitchFamily="34" charset="0"/>
              </a:rPr>
              <a:t> </a:t>
            </a:r>
            <a:r>
              <a:rPr kumimoji="1" lang="en-US" altLang="zh-CN" sz="2400" b="1" dirty="0">
                <a:solidFill>
                  <a:schemeClr val="bg1"/>
                </a:solidFill>
                <a:latin typeface="Tw Cen MT" panose="020B0602020104020603" pitchFamily="34" charset="0"/>
              </a:rPr>
              <a:t>champions</a:t>
            </a:r>
          </a:p>
          <a:p>
            <a:pPr marL="342900" indent="-342900">
              <a:lnSpc>
                <a:spcPct val="200000"/>
              </a:lnSpc>
              <a:buFont typeface="Wingdings" pitchFamily="2" charset="2"/>
              <a:buChar char="p"/>
            </a:pPr>
            <a:r>
              <a:rPr lang="en-US" altLang="zh-CN" sz="2400" b="1" i="0" dirty="0">
                <a:solidFill>
                  <a:schemeClr val="bg1"/>
                </a:solidFill>
                <a:effectLst/>
                <a:latin typeface="Tw Cen MT" panose="020B0602020104020603" pitchFamily="34" charset="0"/>
              </a:rPr>
              <a:t>An item that can reduce the cooldown time.</a:t>
            </a:r>
          </a:p>
        </p:txBody>
      </p:sp>
      <p:pic>
        <p:nvPicPr>
          <p:cNvPr id="3" name="图片 2">
            <a:extLst>
              <a:ext uri="{FF2B5EF4-FFF2-40B4-BE49-F238E27FC236}">
                <a16:creationId xmlns:a16="http://schemas.microsoft.com/office/drawing/2014/main" id="{0250D316-7D6A-42AE-F077-6CD776585577}"/>
              </a:ext>
            </a:extLst>
          </p:cNvPr>
          <p:cNvPicPr>
            <a:picLocks noChangeAspect="1"/>
          </p:cNvPicPr>
          <p:nvPr/>
        </p:nvPicPr>
        <p:blipFill>
          <a:blip r:embed="rId4"/>
          <a:stretch>
            <a:fillRect/>
          </a:stretch>
        </p:blipFill>
        <p:spPr>
          <a:xfrm>
            <a:off x="2970837" y="4954363"/>
            <a:ext cx="1638742" cy="1671904"/>
          </a:xfrm>
          <a:prstGeom prst="rect">
            <a:avLst/>
          </a:prstGeom>
        </p:spPr>
      </p:pic>
    </p:spTree>
    <p:extLst>
      <p:ext uri="{BB962C8B-B14F-4D97-AF65-F5344CB8AC3E}">
        <p14:creationId xmlns:p14="http://schemas.microsoft.com/office/powerpoint/2010/main" val="4136466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FF4FA"/>
        </a:solidFill>
        <a:effectLst/>
      </p:bgPr>
    </p:bg>
    <p:spTree>
      <p:nvGrpSpPr>
        <p:cNvPr id="1" name=""/>
        <p:cNvGrpSpPr/>
        <p:nvPr/>
      </p:nvGrpSpPr>
      <p:grpSpPr>
        <a:xfrm>
          <a:off x="0" y="0"/>
          <a:ext cx="0" cy="0"/>
          <a:chOff x="0" y="0"/>
          <a:chExt cx="0" cy="0"/>
        </a:xfrm>
      </p:grpSpPr>
      <p:pic>
        <p:nvPicPr>
          <p:cNvPr id="5" name="图片 4" descr="图形用户界面&#10;&#10;描述已自动生成">
            <a:extLst>
              <a:ext uri="{FF2B5EF4-FFF2-40B4-BE49-F238E27FC236}">
                <a16:creationId xmlns:a16="http://schemas.microsoft.com/office/drawing/2014/main" id="{ACC38606-35AF-0717-7127-0307A66C1894}"/>
              </a:ext>
            </a:extLst>
          </p:cNvPr>
          <p:cNvPicPr>
            <a:picLocks noChangeAspect="1"/>
          </p:cNvPicPr>
          <p:nvPr/>
        </p:nvPicPr>
        <p:blipFill rotWithShape="1">
          <a:blip r:embed="rId3"/>
          <a:srcRect b="13897"/>
          <a:stretch/>
        </p:blipFill>
        <p:spPr>
          <a:xfrm>
            <a:off x="0" y="2233682"/>
            <a:ext cx="12192000" cy="4624318"/>
          </a:xfrm>
          <a:prstGeom prst="rect">
            <a:avLst/>
          </a:prstGeom>
        </p:spPr>
      </p:pic>
    </p:spTree>
    <p:extLst>
      <p:ext uri="{BB962C8B-B14F-4D97-AF65-F5344CB8AC3E}">
        <p14:creationId xmlns:p14="http://schemas.microsoft.com/office/powerpoint/2010/main" val="1332509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61219"/>
        </a:solidFill>
        <a:effectLst/>
      </p:bgPr>
    </p:bg>
    <p:spTree>
      <p:nvGrpSpPr>
        <p:cNvPr id="1" name=""/>
        <p:cNvGrpSpPr/>
        <p:nvPr/>
      </p:nvGrpSpPr>
      <p:grpSpPr>
        <a:xfrm>
          <a:off x="0" y="0"/>
          <a:ext cx="0" cy="0"/>
          <a:chOff x="0" y="0"/>
          <a:chExt cx="0" cy="0"/>
        </a:xfrm>
      </p:grpSpPr>
      <p:pic>
        <p:nvPicPr>
          <p:cNvPr id="5" name="图片 4" descr="图片包含 动物, 蛋糕, 生日, 亮&#10;&#10;描述已自动生成">
            <a:extLst>
              <a:ext uri="{FF2B5EF4-FFF2-40B4-BE49-F238E27FC236}">
                <a16:creationId xmlns:a16="http://schemas.microsoft.com/office/drawing/2014/main" id="{09304FC9-0447-70E6-31CF-E8A78637F6AB}"/>
              </a:ext>
            </a:extLst>
          </p:cNvPr>
          <p:cNvPicPr>
            <a:picLocks noChangeAspect="1"/>
          </p:cNvPicPr>
          <p:nvPr/>
        </p:nvPicPr>
        <p:blipFill rotWithShape="1">
          <a:blip r:embed="rId3"/>
          <a:srcRect l="2292" t="6224" r="4029" b="9554"/>
          <a:stretch/>
        </p:blipFill>
        <p:spPr>
          <a:xfrm>
            <a:off x="6200571" y="3075140"/>
            <a:ext cx="5935062" cy="3782860"/>
          </a:xfrm>
          <a:prstGeom prst="rect">
            <a:avLst/>
          </a:prstGeom>
        </p:spPr>
      </p:pic>
      <p:sp>
        <p:nvSpPr>
          <p:cNvPr id="6" name="文本框 5">
            <a:extLst>
              <a:ext uri="{FF2B5EF4-FFF2-40B4-BE49-F238E27FC236}">
                <a16:creationId xmlns:a16="http://schemas.microsoft.com/office/drawing/2014/main" id="{C235AFC0-458E-9E01-0D47-EF0DE0EE3715}"/>
              </a:ext>
            </a:extLst>
          </p:cNvPr>
          <p:cNvSpPr txBox="1"/>
          <p:nvPr/>
        </p:nvSpPr>
        <p:spPr>
          <a:xfrm>
            <a:off x="1680575" y="150312"/>
            <a:ext cx="4415425" cy="646331"/>
          </a:xfrm>
          <a:prstGeom prst="rect">
            <a:avLst/>
          </a:prstGeom>
          <a:noFill/>
        </p:spPr>
        <p:txBody>
          <a:bodyPr wrap="square" rtlCol="0">
            <a:spAutoFit/>
          </a:bodyPr>
          <a:lstStyle/>
          <a:p>
            <a:r>
              <a:rPr kumimoji="1" lang="en-US" altLang="zh-CN" sz="3600" b="1" dirty="0">
                <a:solidFill>
                  <a:schemeClr val="bg1"/>
                </a:solidFill>
              </a:rPr>
              <a:t>What</a:t>
            </a:r>
            <a:r>
              <a:rPr kumimoji="1" lang="zh-CN" altLang="en-US" sz="3600" b="1" dirty="0">
                <a:solidFill>
                  <a:schemeClr val="bg1"/>
                </a:solidFill>
              </a:rPr>
              <a:t> </a:t>
            </a:r>
            <a:r>
              <a:rPr kumimoji="1" lang="en-US" altLang="zh-CN" sz="3600" b="1" dirty="0">
                <a:solidFill>
                  <a:schemeClr val="bg1"/>
                </a:solidFill>
              </a:rPr>
              <a:t>does</a:t>
            </a:r>
            <a:r>
              <a:rPr kumimoji="1" lang="zh-CN" altLang="en-US" sz="3600" b="1" dirty="0">
                <a:solidFill>
                  <a:schemeClr val="bg1"/>
                </a:solidFill>
              </a:rPr>
              <a:t> </a:t>
            </a:r>
            <a:r>
              <a:rPr kumimoji="1" lang="en-US" altLang="zh-CN" sz="3600" b="1" dirty="0">
                <a:solidFill>
                  <a:schemeClr val="bg1"/>
                </a:solidFill>
              </a:rPr>
              <a:t>it</a:t>
            </a:r>
            <a:r>
              <a:rPr kumimoji="1" lang="zh-CN" altLang="en-US" sz="3600" b="1" dirty="0">
                <a:solidFill>
                  <a:schemeClr val="bg1"/>
                </a:solidFill>
              </a:rPr>
              <a:t> </a:t>
            </a:r>
            <a:r>
              <a:rPr kumimoji="1" lang="en-US" altLang="zh-CN" sz="3600" b="1" dirty="0">
                <a:solidFill>
                  <a:schemeClr val="bg1"/>
                </a:solidFill>
              </a:rPr>
              <a:t>do?</a:t>
            </a:r>
            <a:endParaRPr kumimoji="1" lang="zh-CN" altLang="en-US" sz="3600" b="1" dirty="0">
              <a:solidFill>
                <a:schemeClr val="bg1"/>
              </a:solidFill>
            </a:endParaRPr>
          </a:p>
        </p:txBody>
      </p:sp>
      <p:sp>
        <p:nvSpPr>
          <p:cNvPr id="7" name="文本框 6">
            <a:extLst>
              <a:ext uri="{FF2B5EF4-FFF2-40B4-BE49-F238E27FC236}">
                <a16:creationId xmlns:a16="http://schemas.microsoft.com/office/drawing/2014/main" id="{DCC10B7E-21F5-BD64-CB62-04329952BB78}"/>
              </a:ext>
            </a:extLst>
          </p:cNvPr>
          <p:cNvSpPr txBox="1"/>
          <p:nvPr/>
        </p:nvSpPr>
        <p:spPr>
          <a:xfrm>
            <a:off x="1219200" y="1066799"/>
            <a:ext cx="5294334" cy="5121082"/>
          </a:xfrm>
          <a:prstGeom prst="rect">
            <a:avLst/>
          </a:prstGeom>
          <a:noFill/>
        </p:spPr>
        <p:txBody>
          <a:bodyPr wrap="square" rtlCol="0">
            <a:spAutoFit/>
          </a:bodyPr>
          <a:lstStyle/>
          <a:p>
            <a:pPr>
              <a:lnSpc>
                <a:spcPct val="150000"/>
              </a:lnSpc>
            </a:pPr>
            <a:r>
              <a:rPr lang="en-US" altLang="zh-CN" sz="2000" b="0" i="0" dirty="0">
                <a:solidFill>
                  <a:schemeClr val="bg1"/>
                </a:solidFill>
                <a:effectLst/>
                <a:latin typeface="Tw Cen MT" panose="020B0602020104020603" pitchFamily="34" charset="0"/>
              </a:rPr>
              <a:t>This is a </a:t>
            </a:r>
            <a:r>
              <a:rPr lang="en-US" altLang="zh-CN" sz="2000" b="1" i="0" u="sng" dirty="0">
                <a:solidFill>
                  <a:schemeClr val="bg1"/>
                </a:solidFill>
                <a:effectLst/>
                <a:latin typeface="Tw Cen MT" panose="020B0602020104020603" pitchFamily="34" charset="0"/>
              </a:rPr>
              <a:t>voice assistant</a:t>
            </a:r>
            <a:r>
              <a:rPr lang="en-US" altLang="zh-CN" sz="2000" b="0" i="0" u="sng" dirty="0">
                <a:solidFill>
                  <a:schemeClr val="bg1"/>
                </a:solidFill>
                <a:effectLst/>
                <a:latin typeface="Tw Cen MT" panose="020B0602020104020603" pitchFamily="34" charset="0"/>
              </a:rPr>
              <a:t> </a:t>
            </a:r>
            <a:r>
              <a:rPr lang="en-US" altLang="zh-CN" sz="2000" b="0" i="0" dirty="0">
                <a:solidFill>
                  <a:schemeClr val="bg1"/>
                </a:solidFill>
                <a:effectLst/>
                <a:latin typeface="Tw Cen MT" panose="020B0602020104020603" pitchFamily="34" charset="0"/>
              </a:rPr>
              <a:t>based on the game </a:t>
            </a:r>
            <a:r>
              <a:rPr lang="en-US" altLang="zh-CN" sz="2000" b="1" i="0" dirty="0">
                <a:solidFill>
                  <a:schemeClr val="bg1"/>
                </a:solidFill>
                <a:effectLst/>
                <a:latin typeface="Tw Cen MT" panose="020B0602020104020603" pitchFamily="34" charset="0"/>
              </a:rPr>
              <a:t>League of Legends</a:t>
            </a:r>
            <a:r>
              <a:rPr lang="en-US" altLang="zh-CN" sz="2000" b="0" i="0" dirty="0">
                <a:solidFill>
                  <a:schemeClr val="bg1"/>
                </a:solidFill>
                <a:effectLst/>
                <a:latin typeface="Tw Cen MT" panose="020B0602020104020603" pitchFamily="34" charset="0"/>
              </a:rPr>
              <a:t>, </a:t>
            </a:r>
          </a:p>
          <a:p>
            <a:pPr>
              <a:lnSpc>
                <a:spcPct val="150000"/>
              </a:lnSpc>
            </a:pPr>
            <a:r>
              <a:rPr lang="en-US" altLang="zh-CN" sz="2000" b="0" i="0" dirty="0">
                <a:solidFill>
                  <a:schemeClr val="bg1"/>
                </a:solidFill>
                <a:effectLst/>
                <a:latin typeface="Tw Cen MT" panose="020B0602020104020603" pitchFamily="34" charset="0"/>
              </a:rPr>
              <a:t>designed to </a:t>
            </a:r>
            <a:r>
              <a:rPr lang="en-US" altLang="zh-CN" sz="2000" b="1" i="0" u="sng" dirty="0">
                <a:solidFill>
                  <a:schemeClr val="bg1"/>
                </a:solidFill>
                <a:effectLst/>
                <a:latin typeface="Tw Cen MT" panose="020B0602020104020603" pitchFamily="34" charset="0"/>
              </a:rPr>
              <a:t>record and check the cooldown time </a:t>
            </a:r>
            <a:r>
              <a:rPr lang="en-US" altLang="zh-CN" sz="2000" b="0" i="0" dirty="0">
                <a:solidFill>
                  <a:schemeClr val="bg1"/>
                </a:solidFill>
                <a:effectLst/>
                <a:latin typeface="Tw Cen MT" panose="020B0602020104020603" pitchFamily="34" charset="0"/>
              </a:rPr>
              <a:t>of flash skills for different heroes. </a:t>
            </a:r>
          </a:p>
          <a:p>
            <a:pPr>
              <a:lnSpc>
                <a:spcPct val="150000"/>
              </a:lnSpc>
            </a:pPr>
            <a:endParaRPr lang="en-US" altLang="zh-CN" sz="2000" dirty="0">
              <a:solidFill>
                <a:schemeClr val="bg1"/>
              </a:solidFill>
              <a:latin typeface="Tw Cen MT" panose="020B0602020104020603" pitchFamily="34" charset="0"/>
            </a:endParaRPr>
          </a:p>
          <a:p>
            <a:pPr>
              <a:lnSpc>
                <a:spcPct val="150000"/>
              </a:lnSpc>
            </a:pPr>
            <a:r>
              <a:rPr lang="en-US" altLang="zh-CN" sz="2000" b="0" i="0" dirty="0">
                <a:solidFill>
                  <a:schemeClr val="bg1"/>
                </a:solidFill>
                <a:effectLst/>
                <a:latin typeface="Tw Cen MT" panose="020B0602020104020603" pitchFamily="34" charset="0"/>
              </a:rPr>
              <a:t>Users can notify the assistant of a hero using the flash skill through voice input, </a:t>
            </a:r>
          </a:p>
          <a:p>
            <a:pPr>
              <a:lnSpc>
                <a:spcPct val="150000"/>
              </a:lnSpc>
            </a:pPr>
            <a:r>
              <a:rPr lang="en-US" altLang="zh-CN" sz="2000" b="0" i="0" dirty="0">
                <a:solidFill>
                  <a:schemeClr val="bg1"/>
                </a:solidFill>
                <a:effectLst/>
                <a:latin typeface="Tw Cen MT" panose="020B0602020104020603" pitchFamily="34" charset="0"/>
              </a:rPr>
              <a:t>and the assistant will set different cooldown times based on the game mode (Summoner's Rift or Howling Abyss) and remind the user before the cooldown time ends.</a:t>
            </a:r>
            <a:endParaRPr kumimoji="1" lang="zh-CN" altLang="en-US" sz="2000" b="1" dirty="0">
              <a:solidFill>
                <a:schemeClr val="bg1"/>
              </a:solidFill>
              <a:latin typeface="Tw Cen MT" panose="020B0602020104020603" pitchFamily="34" charset="0"/>
            </a:endParaRPr>
          </a:p>
        </p:txBody>
      </p:sp>
    </p:spTree>
    <p:extLst>
      <p:ext uri="{BB962C8B-B14F-4D97-AF65-F5344CB8AC3E}">
        <p14:creationId xmlns:p14="http://schemas.microsoft.com/office/powerpoint/2010/main" val="482089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61219"/>
        </a:solidFill>
        <a:effectLst/>
      </p:bgPr>
    </p:bg>
    <p:spTree>
      <p:nvGrpSpPr>
        <p:cNvPr id="1" name=""/>
        <p:cNvGrpSpPr/>
        <p:nvPr/>
      </p:nvGrpSpPr>
      <p:grpSpPr>
        <a:xfrm>
          <a:off x="0" y="0"/>
          <a:ext cx="0" cy="0"/>
          <a:chOff x="0" y="0"/>
          <a:chExt cx="0" cy="0"/>
        </a:xfrm>
      </p:grpSpPr>
      <p:pic>
        <p:nvPicPr>
          <p:cNvPr id="5" name="图片 4" descr="图片包含 动物, 蛋糕, 生日, 亮&#10;&#10;描述已自动生成">
            <a:extLst>
              <a:ext uri="{FF2B5EF4-FFF2-40B4-BE49-F238E27FC236}">
                <a16:creationId xmlns:a16="http://schemas.microsoft.com/office/drawing/2014/main" id="{09304FC9-0447-70E6-31CF-E8A78637F6AB}"/>
              </a:ext>
            </a:extLst>
          </p:cNvPr>
          <p:cNvPicPr>
            <a:picLocks noChangeAspect="1"/>
          </p:cNvPicPr>
          <p:nvPr/>
        </p:nvPicPr>
        <p:blipFill rotWithShape="1">
          <a:blip r:embed="rId2"/>
          <a:srcRect l="2292" t="6224" r="4029" b="9554"/>
          <a:stretch/>
        </p:blipFill>
        <p:spPr>
          <a:xfrm>
            <a:off x="6200571" y="3075140"/>
            <a:ext cx="5935062" cy="3782860"/>
          </a:xfrm>
          <a:prstGeom prst="rect">
            <a:avLst/>
          </a:prstGeom>
        </p:spPr>
      </p:pic>
      <p:sp>
        <p:nvSpPr>
          <p:cNvPr id="6" name="文本框 5">
            <a:extLst>
              <a:ext uri="{FF2B5EF4-FFF2-40B4-BE49-F238E27FC236}">
                <a16:creationId xmlns:a16="http://schemas.microsoft.com/office/drawing/2014/main" id="{C235AFC0-458E-9E01-0D47-EF0DE0EE3715}"/>
              </a:ext>
            </a:extLst>
          </p:cNvPr>
          <p:cNvSpPr txBox="1"/>
          <p:nvPr/>
        </p:nvSpPr>
        <p:spPr>
          <a:xfrm>
            <a:off x="1837150" y="200416"/>
            <a:ext cx="4415425" cy="646331"/>
          </a:xfrm>
          <a:prstGeom prst="rect">
            <a:avLst/>
          </a:prstGeom>
          <a:noFill/>
        </p:spPr>
        <p:txBody>
          <a:bodyPr wrap="square" rtlCol="0">
            <a:spAutoFit/>
          </a:bodyPr>
          <a:lstStyle/>
          <a:p>
            <a:r>
              <a:rPr lang="en-US" altLang="zh-CN" sz="3600" b="0" i="0" dirty="0">
                <a:solidFill>
                  <a:schemeClr val="bg1"/>
                </a:solidFill>
                <a:effectLst/>
                <a:latin typeface="Söhne"/>
              </a:rPr>
              <a:t>Technical details:</a:t>
            </a:r>
            <a:endParaRPr kumimoji="1" lang="zh-CN" altLang="en-US" sz="3600" b="1" dirty="0">
              <a:solidFill>
                <a:schemeClr val="bg1"/>
              </a:solidFill>
            </a:endParaRPr>
          </a:p>
        </p:txBody>
      </p:sp>
      <p:sp>
        <p:nvSpPr>
          <p:cNvPr id="7" name="文本框 6">
            <a:extLst>
              <a:ext uri="{FF2B5EF4-FFF2-40B4-BE49-F238E27FC236}">
                <a16:creationId xmlns:a16="http://schemas.microsoft.com/office/drawing/2014/main" id="{DCC10B7E-21F5-BD64-CB62-04329952BB78}"/>
              </a:ext>
            </a:extLst>
          </p:cNvPr>
          <p:cNvSpPr txBox="1"/>
          <p:nvPr/>
        </p:nvSpPr>
        <p:spPr>
          <a:xfrm>
            <a:off x="1403958" y="1129429"/>
            <a:ext cx="9086590" cy="1427763"/>
          </a:xfrm>
          <a:prstGeom prst="rect">
            <a:avLst/>
          </a:prstGeom>
          <a:noFill/>
        </p:spPr>
        <p:txBody>
          <a:bodyPr wrap="square" rtlCol="0">
            <a:spAutoFit/>
          </a:bodyPr>
          <a:lstStyle/>
          <a:p>
            <a:pPr>
              <a:lnSpc>
                <a:spcPct val="150000"/>
              </a:lnSpc>
            </a:pPr>
            <a:r>
              <a:rPr lang="en-US" altLang="zh-CN" sz="2000" b="0" i="0" dirty="0" err="1">
                <a:solidFill>
                  <a:schemeClr val="bg1"/>
                </a:solidFill>
                <a:effectLst/>
                <a:latin typeface="Tw Cen MT" panose="020B0602020104020603" pitchFamily="34" charset="0"/>
              </a:rPr>
              <a:t>xstate</a:t>
            </a:r>
            <a:r>
              <a:rPr lang="en-US" altLang="zh-CN" sz="2000" b="0" i="0" dirty="0">
                <a:solidFill>
                  <a:schemeClr val="bg1"/>
                </a:solidFill>
                <a:effectLst/>
                <a:latin typeface="Tw Cen MT" panose="020B0602020104020603" pitchFamily="34" charset="0"/>
              </a:rPr>
              <a:t> library </a:t>
            </a:r>
            <a:r>
              <a:rPr lang="zh-CN" altLang="en-US" sz="2000" b="0" i="0" dirty="0">
                <a:solidFill>
                  <a:schemeClr val="bg1"/>
                </a:solidFill>
                <a:effectLst/>
                <a:latin typeface="Tw Cen MT" panose="020B0602020104020603" pitchFamily="34" charset="0"/>
              </a:rPr>
              <a:t>                                                      </a:t>
            </a:r>
            <a:r>
              <a:rPr lang="en-US" altLang="zh-CN" sz="2000" b="0" i="0" dirty="0">
                <a:solidFill>
                  <a:schemeClr val="bg1"/>
                </a:solidFill>
                <a:effectLst/>
                <a:latin typeface="Tw Cen MT" panose="020B0602020104020603" pitchFamily="34" charset="0"/>
              </a:rPr>
              <a:t>TypeScript</a:t>
            </a:r>
            <a:r>
              <a:rPr lang="en-US" altLang="zh-CN" sz="2000" b="0" i="0" dirty="0">
                <a:solidFill>
                  <a:srgbClr val="D1D5DB"/>
                </a:solidFill>
                <a:effectLst/>
                <a:latin typeface="Söhne"/>
              </a:rPr>
              <a:t>. </a:t>
            </a:r>
          </a:p>
          <a:p>
            <a:pPr>
              <a:lnSpc>
                <a:spcPct val="150000"/>
              </a:lnSpc>
            </a:pPr>
            <a:endParaRPr kumimoji="1" lang="en-US" altLang="zh-CN" sz="2000" dirty="0">
              <a:solidFill>
                <a:srgbClr val="D1D5DB"/>
              </a:solidFill>
              <a:latin typeface="Söhne"/>
            </a:endParaRPr>
          </a:p>
          <a:p>
            <a:pPr>
              <a:lnSpc>
                <a:spcPct val="150000"/>
              </a:lnSpc>
            </a:pPr>
            <a:r>
              <a:rPr lang="en-US" altLang="zh-CN" sz="2000" b="0" i="0" dirty="0">
                <a:solidFill>
                  <a:schemeClr val="bg1"/>
                </a:solidFill>
                <a:effectLst/>
                <a:latin typeface="Tw Cen MT" panose="020B0602020104020603" pitchFamily="34" charset="0"/>
              </a:rPr>
              <a:t>The </a:t>
            </a:r>
            <a:r>
              <a:rPr lang="en-US" altLang="zh-CN" sz="2000" b="0" i="0" dirty="0" err="1">
                <a:solidFill>
                  <a:schemeClr val="bg1"/>
                </a:solidFill>
                <a:effectLst/>
                <a:latin typeface="Tw Cen MT" panose="020B0602020104020603" pitchFamily="34" charset="0"/>
              </a:rPr>
              <a:t>FuzzySet.js</a:t>
            </a:r>
            <a:r>
              <a:rPr lang="en-US" altLang="zh-CN" sz="2000" b="0" i="0" dirty="0">
                <a:solidFill>
                  <a:schemeClr val="bg1"/>
                </a:solidFill>
                <a:effectLst/>
                <a:latin typeface="Tw Cen MT" panose="020B0602020104020603" pitchFamily="34" charset="0"/>
              </a:rPr>
              <a:t> library was used for fuzzy matching of hero names. </a:t>
            </a:r>
            <a:endParaRPr kumimoji="1" lang="zh-CN" altLang="en-US" sz="2000" b="1" dirty="0">
              <a:solidFill>
                <a:schemeClr val="bg1"/>
              </a:solidFill>
              <a:latin typeface="Tw Cen MT" panose="020B0602020104020603" pitchFamily="34" charset="0"/>
            </a:endParaRPr>
          </a:p>
        </p:txBody>
      </p:sp>
    </p:spTree>
    <p:extLst>
      <p:ext uri="{BB962C8B-B14F-4D97-AF65-F5344CB8AC3E}">
        <p14:creationId xmlns:p14="http://schemas.microsoft.com/office/powerpoint/2010/main" val="526467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61219"/>
        </a:solidFill>
        <a:effectLst/>
      </p:bgPr>
    </p:bg>
    <p:spTree>
      <p:nvGrpSpPr>
        <p:cNvPr id="1" name=""/>
        <p:cNvGrpSpPr/>
        <p:nvPr/>
      </p:nvGrpSpPr>
      <p:grpSpPr>
        <a:xfrm>
          <a:off x="0" y="0"/>
          <a:ext cx="0" cy="0"/>
          <a:chOff x="0" y="0"/>
          <a:chExt cx="0" cy="0"/>
        </a:xfrm>
      </p:grpSpPr>
      <p:pic>
        <p:nvPicPr>
          <p:cNvPr id="5" name="图片 4" descr="图片包含 动物, 蛋糕, 生日, 亮&#10;&#10;描述已自动生成">
            <a:extLst>
              <a:ext uri="{FF2B5EF4-FFF2-40B4-BE49-F238E27FC236}">
                <a16:creationId xmlns:a16="http://schemas.microsoft.com/office/drawing/2014/main" id="{09304FC9-0447-70E6-31CF-E8A78637F6AB}"/>
              </a:ext>
            </a:extLst>
          </p:cNvPr>
          <p:cNvPicPr>
            <a:picLocks noChangeAspect="1"/>
          </p:cNvPicPr>
          <p:nvPr/>
        </p:nvPicPr>
        <p:blipFill rotWithShape="1">
          <a:blip r:embed="rId3"/>
          <a:srcRect l="2292" t="6224" r="4029" b="9554"/>
          <a:stretch/>
        </p:blipFill>
        <p:spPr>
          <a:xfrm>
            <a:off x="6200571" y="3075140"/>
            <a:ext cx="5935062" cy="3782860"/>
          </a:xfrm>
          <a:prstGeom prst="rect">
            <a:avLst/>
          </a:prstGeom>
        </p:spPr>
      </p:pic>
      <p:sp>
        <p:nvSpPr>
          <p:cNvPr id="6" name="文本框 5">
            <a:extLst>
              <a:ext uri="{FF2B5EF4-FFF2-40B4-BE49-F238E27FC236}">
                <a16:creationId xmlns:a16="http://schemas.microsoft.com/office/drawing/2014/main" id="{C235AFC0-458E-9E01-0D47-EF0DE0EE3715}"/>
              </a:ext>
            </a:extLst>
          </p:cNvPr>
          <p:cNvSpPr txBox="1"/>
          <p:nvPr/>
        </p:nvSpPr>
        <p:spPr>
          <a:xfrm>
            <a:off x="1785146" y="413359"/>
            <a:ext cx="4415425" cy="646331"/>
          </a:xfrm>
          <a:prstGeom prst="rect">
            <a:avLst/>
          </a:prstGeom>
          <a:noFill/>
        </p:spPr>
        <p:txBody>
          <a:bodyPr wrap="square" rtlCol="0">
            <a:spAutoFit/>
          </a:bodyPr>
          <a:lstStyle/>
          <a:p>
            <a:r>
              <a:rPr lang="en-US" altLang="zh-CN" sz="3600" b="0" i="0" dirty="0">
                <a:solidFill>
                  <a:schemeClr val="bg1"/>
                </a:solidFill>
                <a:effectLst/>
                <a:latin typeface="Söhne"/>
              </a:rPr>
              <a:t>Challenges:</a:t>
            </a:r>
            <a:endParaRPr kumimoji="1" lang="zh-CN" altLang="en-US" sz="3600" b="1" dirty="0">
              <a:solidFill>
                <a:schemeClr val="bg1"/>
              </a:solidFill>
            </a:endParaRPr>
          </a:p>
        </p:txBody>
      </p:sp>
      <p:sp>
        <p:nvSpPr>
          <p:cNvPr id="7" name="文本框 6">
            <a:extLst>
              <a:ext uri="{FF2B5EF4-FFF2-40B4-BE49-F238E27FC236}">
                <a16:creationId xmlns:a16="http://schemas.microsoft.com/office/drawing/2014/main" id="{DCC10B7E-21F5-BD64-CB62-04329952BB78}"/>
              </a:ext>
            </a:extLst>
          </p:cNvPr>
          <p:cNvSpPr txBox="1"/>
          <p:nvPr/>
        </p:nvSpPr>
        <p:spPr>
          <a:xfrm>
            <a:off x="1391432" y="1530262"/>
            <a:ext cx="9086590" cy="966098"/>
          </a:xfrm>
          <a:prstGeom prst="rect">
            <a:avLst/>
          </a:prstGeom>
          <a:noFill/>
        </p:spPr>
        <p:txBody>
          <a:bodyPr wrap="square" rtlCol="0">
            <a:spAutoFit/>
          </a:bodyPr>
          <a:lstStyle/>
          <a:p>
            <a:pPr>
              <a:lnSpc>
                <a:spcPct val="150000"/>
              </a:lnSpc>
            </a:pPr>
            <a:endParaRPr kumimoji="1" lang="en-US" altLang="zh-CN" sz="2000" dirty="0">
              <a:solidFill>
                <a:srgbClr val="D1D5DB"/>
              </a:solidFill>
              <a:latin typeface="Söhne"/>
            </a:endParaRPr>
          </a:p>
          <a:p>
            <a:pPr>
              <a:lnSpc>
                <a:spcPct val="150000"/>
              </a:lnSpc>
            </a:pPr>
            <a:r>
              <a:rPr lang="en-US" altLang="zh-CN" sz="2000" b="0" i="0" dirty="0">
                <a:solidFill>
                  <a:schemeClr val="bg1"/>
                </a:solidFill>
                <a:effectLst/>
                <a:latin typeface="Tw Cen MT" panose="020B0602020104020603" pitchFamily="34" charset="0"/>
              </a:rPr>
              <a:t>The </a:t>
            </a:r>
            <a:r>
              <a:rPr lang="en-US" altLang="zh-CN" sz="2000" b="0" i="0" dirty="0" err="1">
                <a:solidFill>
                  <a:schemeClr val="bg1"/>
                </a:solidFill>
                <a:effectLst/>
                <a:latin typeface="Tw Cen MT" panose="020B0602020104020603" pitchFamily="34" charset="0"/>
              </a:rPr>
              <a:t>FuzzySet.js</a:t>
            </a:r>
            <a:r>
              <a:rPr lang="en-US" altLang="zh-CN" sz="2000" b="0" i="0" dirty="0">
                <a:solidFill>
                  <a:schemeClr val="bg1"/>
                </a:solidFill>
                <a:effectLst/>
                <a:latin typeface="Tw Cen MT" panose="020B0602020104020603" pitchFamily="34" charset="0"/>
              </a:rPr>
              <a:t> library was used for fuzzy matching of hero names. </a:t>
            </a:r>
            <a:endParaRPr kumimoji="1" lang="zh-CN" altLang="en-US" sz="2000" b="1" dirty="0">
              <a:solidFill>
                <a:schemeClr val="bg1"/>
              </a:solidFill>
              <a:latin typeface="Tw Cen MT" panose="020B0602020104020603" pitchFamily="34" charset="0"/>
            </a:endParaRPr>
          </a:p>
        </p:txBody>
      </p:sp>
      <p:sp>
        <p:nvSpPr>
          <p:cNvPr id="2" name="下箭头 1">
            <a:extLst>
              <a:ext uri="{FF2B5EF4-FFF2-40B4-BE49-F238E27FC236}">
                <a16:creationId xmlns:a16="http://schemas.microsoft.com/office/drawing/2014/main" id="{6B355AF7-B02E-84D1-87B8-95A84EA32365}"/>
              </a:ext>
            </a:extLst>
          </p:cNvPr>
          <p:cNvSpPr/>
          <p:nvPr/>
        </p:nvSpPr>
        <p:spPr>
          <a:xfrm>
            <a:off x="2329841" y="2557192"/>
            <a:ext cx="181627" cy="517948"/>
          </a:xfrm>
          <a:prstGeom prst="down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a:extLst>
              <a:ext uri="{FF2B5EF4-FFF2-40B4-BE49-F238E27FC236}">
                <a16:creationId xmlns:a16="http://schemas.microsoft.com/office/drawing/2014/main" id="{9763C96F-B942-EE7F-F10C-7791D7653DA3}"/>
              </a:ext>
            </a:extLst>
          </p:cNvPr>
          <p:cNvSpPr txBox="1"/>
          <p:nvPr/>
        </p:nvSpPr>
        <p:spPr>
          <a:xfrm>
            <a:off x="854900" y="3075140"/>
            <a:ext cx="9086590" cy="1889428"/>
          </a:xfrm>
          <a:prstGeom prst="rect">
            <a:avLst/>
          </a:prstGeom>
          <a:noFill/>
        </p:spPr>
        <p:txBody>
          <a:bodyPr wrap="square" rtlCol="0">
            <a:spAutoFit/>
          </a:bodyPr>
          <a:lstStyle/>
          <a:p>
            <a:pPr>
              <a:lnSpc>
                <a:spcPct val="150000"/>
              </a:lnSpc>
            </a:pPr>
            <a:r>
              <a:rPr lang="en-US" altLang="zh-CN" sz="2000" b="0" i="0" dirty="0">
                <a:solidFill>
                  <a:schemeClr val="bg1"/>
                </a:solidFill>
                <a:effectLst/>
                <a:latin typeface="Tw Cen MT" panose="020B0602020104020603" pitchFamily="34" charset="0"/>
              </a:rPr>
              <a:t>To achieve fuzzy string matching, </a:t>
            </a:r>
          </a:p>
          <a:p>
            <a:pPr>
              <a:lnSpc>
                <a:spcPct val="150000"/>
              </a:lnSpc>
            </a:pPr>
            <a:r>
              <a:rPr lang="en-US" altLang="zh-CN" sz="2000" b="0" i="0" dirty="0">
                <a:solidFill>
                  <a:schemeClr val="bg1"/>
                </a:solidFill>
                <a:effectLst/>
                <a:latin typeface="Tw Cen MT" panose="020B0602020104020603" pitchFamily="34" charset="0"/>
              </a:rPr>
              <a:t>the library calculates the similarity between strings. </a:t>
            </a:r>
          </a:p>
          <a:p>
            <a:pPr>
              <a:lnSpc>
                <a:spcPct val="150000"/>
              </a:lnSpc>
            </a:pPr>
            <a:r>
              <a:rPr lang="en-US" altLang="zh-CN" sz="2000" b="0" i="0" dirty="0">
                <a:solidFill>
                  <a:schemeClr val="bg1"/>
                </a:solidFill>
                <a:effectLst/>
                <a:latin typeface="Tw Cen MT" panose="020B0602020104020603" pitchFamily="34" charset="0"/>
              </a:rPr>
              <a:t>Based on a pre-set threshold or the best match,</a:t>
            </a:r>
          </a:p>
          <a:p>
            <a:pPr>
              <a:lnSpc>
                <a:spcPct val="150000"/>
              </a:lnSpc>
            </a:pPr>
            <a:r>
              <a:rPr lang="en-US" altLang="zh-CN" sz="2000" b="0" i="0" dirty="0">
                <a:solidFill>
                  <a:schemeClr val="bg1"/>
                </a:solidFill>
                <a:effectLst/>
                <a:latin typeface="Tw Cen MT" panose="020B0602020104020603" pitchFamily="34" charset="0"/>
              </a:rPr>
              <a:t> the library returns the hero name that is most similar to the input string.</a:t>
            </a:r>
            <a:endParaRPr kumimoji="1" lang="zh-CN" altLang="en-US" sz="2000" b="1" dirty="0">
              <a:solidFill>
                <a:schemeClr val="bg1"/>
              </a:solidFill>
              <a:latin typeface="Tw Cen MT" panose="020B0602020104020603" pitchFamily="34" charset="0"/>
            </a:endParaRPr>
          </a:p>
        </p:txBody>
      </p:sp>
    </p:spTree>
    <p:extLst>
      <p:ext uri="{BB962C8B-B14F-4D97-AF65-F5344CB8AC3E}">
        <p14:creationId xmlns:p14="http://schemas.microsoft.com/office/powerpoint/2010/main" val="2511676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61219"/>
        </a:solidFill>
        <a:effectLst/>
      </p:bgPr>
    </p:bg>
    <p:spTree>
      <p:nvGrpSpPr>
        <p:cNvPr id="1" name=""/>
        <p:cNvGrpSpPr/>
        <p:nvPr/>
      </p:nvGrpSpPr>
      <p:grpSpPr>
        <a:xfrm>
          <a:off x="0" y="0"/>
          <a:ext cx="0" cy="0"/>
          <a:chOff x="0" y="0"/>
          <a:chExt cx="0" cy="0"/>
        </a:xfrm>
      </p:grpSpPr>
      <p:pic>
        <p:nvPicPr>
          <p:cNvPr id="5" name="图片 4" descr="图片包含 动物, 蛋糕, 生日, 亮&#10;&#10;描述已自动生成">
            <a:extLst>
              <a:ext uri="{FF2B5EF4-FFF2-40B4-BE49-F238E27FC236}">
                <a16:creationId xmlns:a16="http://schemas.microsoft.com/office/drawing/2014/main" id="{09304FC9-0447-70E6-31CF-E8A78637F6AB}"/>
              </a:ext>
            </a:extLst>
          </p:cNvPr>
          <p:cNvPicPr>
            <a:picLocks noChangeAspect="1"/>
          </p:cNvPicPr>
          <p:nvPr/>
        </p:nvPicPr>
        <p:blipFill rotWithShape="1">
          <a:blip r:embed="rId3"/>
          <a:srcRect l="2292" t="6224" r="4029" b="9554"/>
          <a:stretch/>
        </p:blipFill>
        <p:spPr>
          <a:xfrm>
            <a:off x="6200571" y="3075140"/>
            <a:ext cx="5935062" cy="3782860"/>
          </a:xfrm>
          <a:prstGeom prst="rect">
            <a:avLst/>
          </a:prstGeom>
        </p:spPr>
      </p:pic>
      <p:sp>
        <p:nvSpPr>
          <p:cNvPr id="3" name="文本框 2">
            <a:extLst>
              <a:ext uri="{FF2B5EF4-FFF2-40B4-BE49-F238E27FC236}">
                <a16:creationId xmlns:a16="http://schemas.microsoft.com/office/drawing/2014/main" id="{9763C96F-B942-EE7F-F10C-7791D7653DA3}"/>
              </a:ext>
            </a:extLst>
          </p:cNvPr>
          <p:cNvSpPr txBox="1"/>
          <p:nvPr/>
        </p:nvSpPr>
        <p:spPr>
          <a:xfrm>
            <a:off x="1337151" y="1805493"/>
            <a:ext cx="9086590" cy="504433"/>
          </a:xfrm>
          <a:prstGeom prst="rect">
            <a:avLst/>
          </a:prstGeom>
          <a:noFill/>
        </p:spPr>
        <p:txBody>
          <a:bodyPr wrap="square" rtlCol="0">
            <a:spAutoFit/>
          </a:bodyPr>
          <a:lstStyle/>
          <a:p>
            <a:pPr>
              <a:lnSpc>
                <a:spcPct val="150000"/>
              </a:lnSpc>
            </a:pPr>
            <a:r>
              <a:rPr kumimoji="1" lang="en-US" altLang="zh-CN" sz="2000" b="1" dirty="0">
                <a:solidFill>
                  <a:schemeClr val="bg1"/>
                </a:solidFill>
                <a:latin typeface="Tw Cen MT" panose="020B0602020104020603" pitchFamily="34" charset="0"/>
              </a:rPr>
              <a:t>listening</a:t>
            </a:r>
            <a:r>
              <a:rPr kumimoji="1" lang="zh-CN" altLang="en-US" sz="2000" b="1" dirty="0">
                <a:solidFill>
                  <a:schemeClr val="bg1"/>
                </a:solidFill>
                <a:latin typeface="Tw Cen MT" panose="020B0602020104020603" pitchFamily="34" charset="0"/>
              </a:rPr>
              <a:t>                       </a:t>
            </a:r>
            <a:r>
              <a:rPr kumimoji="1" lang="en-US" altLang="zh-CN" sz="2000" b="1" dirty="0">
                <a:solidFill>
                  <a:schemeClr val="bg1"/>
                </a:solidFill>
                <a:latin typeface="Tw Cen MT" panose="020B0602020104020603" pitchFamily="34" charset="0"/>
              </a:rPr>
              <a:t>speaking</a:t>
            </a:r>
            <a:endParaRPr kumimoji="1" lang="zh-CN" altLang="en-US" sz="2000" b="1" dirty="0">
              <a:solidFill>
                <a:schemeClr val="bg1"/>
              </a:solidFill>
              <a:latin typeface="Tw Cen MT" panose="020B0602020104020603" pitchFamily="34" charset="0"/>
            </a:endParaRPr>
          </a:p>
        </p:txBody>
      </p:sp>
      <p:sp>
        <p:nvSpPr>
          <p:cNvPr id="4" name="文本框 5">
            <a:extLst>
              <a:ext uri="{FF2B5EF4-FFF2-40B4-BE49-F238E27FC236}">
                <a16:creationId xmlns:a16="http://schemas.microsoft.com/office/drawing/2014/main" id="{C235AFC0-458E-9E01-0D47-EF0DE0EE3715}"/>
              </a:ext>
            </a:extLst>
          </p:cNvPr>
          <p:cNvSpPr txBox="1"/>
          <p:nvPr/>
        </p:nvSpPr>
        <p:spPr>
          <a:xfrm>
            <a:off x="1890386" y="393949"/>
            <a:ext cx="4415425"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600" b="0" i="0" dirty="0">
                <a:solidFill>
                  <a:schemeClr val="bg1"/>
                </a:solidFill>
                <a:effectLst/>
                <a:latin typeface="Söhne"/>
              </a:rPr>
              <a:t>Challenges:</a:t>
            </a:r>
            <a:endParaRPr kumimoji="1" lang="zh-CN" altLang="en-US" sz="3600" b="1" dirty="0">
              <a:solidFill>
                <a:schemeClr val="bg1"/>
              </a:solidFill>
            </a:endParaRPr>
          </a:p>
        </p:txBody>
      </p:sp>
      <p:sp>
        <p:nvSpPr>
          <p:cNvPr id="8" name="左右箭头 7">
            <a:extLst>
              <a:ext uri="{FF2B5EF4-FFF2-40B4-BE49-F238E27FC236}">
                <a16:creationId xmlns:a16="http://schemas.microsoft.com/office/drawing/2014/main" id="{66FDD253-F822-8E47-0BB3-BA72F9BEC8D0}"/>
              </a:ext>
            </a:extLst>
          </p:cNvPr>
          <p:cNvSpPr/>
          <p:nvPr/>
        </p:nvSpPr>
        <p:spPr>
          <a:xfrm>
            <a:off x="2599151" y="2000216"/>
            <a:ext cx="1039660" cy="359814"/>
          </a:xfrm>
          <a:prstGeom prst="lef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191911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61219"/>
        </a:solidFill>
        <a:effectLst/>
      </p:bgPr>
    </p:bg>
    <p:spTree>
      <p:nvGrpSpPr>
        <p:cNvPr id="1" name=""/>
        <p:cNvGrpSpPr/>
        <p:nvPr/>
      </p:nvGrpSpPr>
      <p:grpSpPr>
        <a:xfrm>
          <a:off x="0" y="0"/>
          <a:ext cx="0" cy="0"/>
          <a:chOff x="0" y="0"/>
          <a:chExt cx="0" cy="0"/>
        </a:xfrm>
      </p:grpSpPr>
      <p:pic>
        <p:nvPicPr>
          <p:cNvPr id="5" name="图片 4" descr="图片包含 动物, 蛋糕, 生日, 亮&#10;&#10;描述已自动生成">
            <a:extLst>
              <a:ext uri="{FF2B5EF4-FFF2-40B4-BE49-F238E27FC236}">
                <a16:creationId xmlns:a16="http://schemas.microsoft.com/office/drawing/2014/main" id="{09304FC9-0447-70E6-31CF-E8A78637F6AB}"/>
              </a:ext>
            </a:extLst>
          </p:cNvPr>
          <p:cNvPicPr>
            <a:picLocks noChangeAspect="1"/>
          </p:cNvPicPr>
          <p:nvPr/>
        </p:nvPicPr>
        <p:blipFill rotWithShape="1">
          <a:blip r:embed="rId2"/>
          <a:srcRect l="2292" t="6224" r="4029" b="9554"/>
          <a:stretch/>
        </p:blipFill>
        <p:spPr>
          <a:xfrm>
            <a:off x="6200571" y="3075140"/>
            <a:ext cx="5935062" cy="3782860"/>
          </a:xfrm>
          <a:prstGeom prst="rect">
            <a:avLst/>
          </a:prstGeom>
        </p:spPr>
      </p:pic>
      <p:sp>
        <p:nvSpPr>
          <p:cNvPr id="3" name="文本框 2">
            <a:extLst>
              <a:ext uri="{FF2B5EF4-FFF2-40B4-BE49-F238E27FC236}">
                <a16:creationId xmlns:a16="http://schemas.microsoft.com/office/drawing/2014/main" id="{9763C96F-B942-EE7F-F10C-7791D7653DA3}"/>
              </a:ext>
            </a:extLst>
          </p:cNvPr>
          <p:cNvSpPr txBox="1"/>
          <p:nvPr/>
        </p:nvSpPr>
        <p:spPr>
          <a:xfrm>
            <a:off x="1552705" y="1680232"/>
            <a:ext cx="9086590" cy="1427763"/>
          </a:xfrm>
          <a:prstGeom prst="rect">
            <a:avLst/>
          </a:prstGeom>
          <a:noFill/>
        </p:spPr>
        <p:txBody>
          <a:bodyPr wrap="square" rtlCol="0">
            <a:spAutoFit/>
          </a:bodyPr>
          <a:lstStyle/>
          <a:p>
            <a:pPr marL="342900" indent="-342900">
              <a:lnSpc>
                <a:spcPct val="150000"/>
              </a:lnSpc>
              <a:buFont typeface="Wingdings" pitchFamily="2" charset="2"/>
              <a:buChar char="u"/>
            </a:pPr>
            <a:r>
              <a:rPr kumimoji="1" lang="en-US" altLang="zh-CN" sz="2000" b="1" dirty="0">
                <a:solidFill>
                  <a:schemeClr val="bg1"/>
                </a:solidFill>
                <a:latin typeface="Tw Cen MT" panose="020B0602020104020603" pitchFamily="34" charset="0"/>
              </a:rPr>
              <a:t>TypeScript</a:t>
            </a:r>
          </a:p>
          <a:p>
            <a:pPr marL="342900" indent="-342900">
              <a:lnSpc>
                <a:spcPct val="150000"/>
              </a:lnSpc>
              <a:buFont typeface="Wingdings" pitchFamily="2" charset="2"/>
              <a:buChar char="u"/>
            </a:pPr>
            <a:r>
              <a:rPr kumimoji="1" lang="en-US" altLang="zh-CN" sz="2000" b="1" dirty="0" err="1">
                <a:solidFill>
                  <a:schemeClr val="bg1"/>
                </a:solidFill>
                <a:latin typeface="Tw Cen MT" panose="020B0602020104020603" pitchFamily="34" charset="0"/>
              </a:rPr>
              <a:t>statechart</a:t>
            </a:r>
            <a:endParaRPr kumimoji="1" lang="en-US" altLang="zh-CN" sz="2000" b="1" dirty="0">
              <a:solidFill>
                <a:schemeClr val="bg1"/>
              </a:solidFill>
              <a:latin typeface="Tw Cen MT" panose="020B0602020104020603" pitchFamily="34" charset="0"/>
            </a:endParaRPr>
          </a:p>
          <a:p>
            <a:pPr marL="342900" indent="-342900">
              <a:lnSpc>
                <a:spcPct val="150000"/>
              </a:lnSpc>
              <a:buFont typeface="Wingdings" pitchFamily="2" charset="2"/>
              <a:buChar char="u"/>
            </a:pPr>
            <a:endParaRPr kumimoji="1" lang="zh-CN" altLang="en-US" sz="2000" b="1" dirty="0">
              <a:solidFill>
                <a:schemeClr val="bg1"/>
              </a:solidFill>
              <a:latin typeface="Tw Cen MT" panose="020B0602020104020603" pitchFamily="34" charset="0"/>
            </a:endParaRPr>
          </a:p>
        </p:txBody>
      </p:sp>
      <p:sp>
        <p:nvSpPr>
          <p:cNvPr id="4" name="文本框 5">
            <a:extLst>
              <a:ext uri="{FF2B5EF4-FFF2-40B4-BE49-F238E27FC236}">
                <a16:creationId xmlns:a16="http://schemas.microsoft.com/office/drawing/2014/main" id="{C235AFC0-458E-9E01-0D47-EF0DE0EE3715}"/>
              </a:ext>
            </a:extLst>
          </p:cNvPr>
          <p:cNvSpPr txBox="1"/>
          <p:nvPr/>
        </p:nvSpPr>
        <p:spPr>
          <a:xfrm>
            <a:off x="1220244" y="537998"/>
            <a:ext cx="4415425"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600" dirty="0">
                <a:solidFill>
                  <a:schemeClr val="bg1"/>
                </a:solidFill>
                <a:latin typeface="Söhne"/>
              </a:rPr>
              <a:t>Relation</a:t>
            </a:r>
            <a:r>
              <a:rPr lang="zh-CN" altLang="en-US" sz="3600" dirty="0">
                <a:solidFill>
                  <a:schemeClr val="bg1"/>
                </a:solidFill>
                <a:latin typeface="Söhne"/>
              </a:rPr>
              <a:t> </a:t>
            </a:r>
            <a:r>
              <a:rPr lang="en-US" altLang="zh-CN" sz="3600" dirty="0">
                <a:solidFill>
                  <a:schemeClr val="bg1"/>
                </a:solidFill>
                <a:latin typeface="Söhne"/>
              </a:rPr>
              <a:t>to</a:t>
            </a:r>
            <a:r>
              <a:rPr lang="zh-CN" altLang="en-US" sz="3600" dirty="0">
                <a:solidFill>
                  <a:schemeClr val="bg1"/>
                </a:solidFill>
                <a:latin typeface="Söhne"/>
              </a:rPr>
              <a:t> </a:t>
            </a:r>
            <a:r>
              <a:rPr lang="en-US" altLang="zh-CN" sz="3600" dirty="0">
                <a:solidFill>
                  <a:schemeClr val="bg1"/>
                </a:solidFill>
                <a:latin typeface="Söhne"/>
              </a:rPr>
              <a:t>the</a:t>
            </a:r>
            <a:r>
              <a:rPr lang="zh-CN" altLang="en-US" sz="3600" dirty="0">
                <a:solidFill>
                  <a:schemeClr val="bg1"/>
                </a:solidFill>
                <a:latin typeface="Söhne"/>
              </a:rPr>
              <a:t> </a:t>
            </a:r>
            <a:r>
              <a:rPr lang="en-US" altLang="zh-CN" sz="3600" dirty="0">
                <a:solidFill>
                  <a:schemeClr val="bg1"/>
                </a:solidFill>
                <a:latin typeface="Söhne"/>
              </a:rPr>
              <a:t>course</a:t>
            </a:r>
            <a:r>
              <a:rPr lang="en-US" altLang="zh-CN" sz="3600" b="0" i="0" dirty="0">
                <a:solidFill>
                  <a:schemeClr val="bg1"/>
                </a:solidFill>
                <a:effectLst/>
                <a:latin typeface="Söhne"/>
              </a:rPr>
              <a:t>:</a:t>
            </a:r>
            <a:endParaRPr kumimoji="1" lang="zh-CN" altLang="en-US" sz="3600" b="1" dirty="0">
              <a:solidFill>
                <a:schemeClr val="bg1"/>
              </a:solidFill>
            </a:endParaRPr>
          </a:p>
        </p:txBody>
      </p:sp>
    </p:spTree>
    <p:extLst>
      <p:ext uri="{BB962C8B-B14F-4D97-AF65-F5344CB8AC3E}">
        <p14:creationId xmlns:p14="http://schemas.microsoft.com/office/powerpoint/2010/main" val="4012319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61219"/>
        </a:solidFill>
        <a:effectLst/>
      </p:bgPr>
    </p:bg>
    <p:spTree>
      <p:nvGrpSpPr>
        <p:cNvPr id="1" name=""/>
        <p:cNvGrpSpPr/>
        <p:nvPr/>
      </p:nvGrpSpPr>
      <p:grpSpPr>
        <a:xfrm>
          <a:off x="0" y="0"/>
          <a:ext cx="0" cy="0"/>
          <a:chOff x="0" y="0"/>
          <a:chExt cx="0" cy="0"/>
        </a:xfrm>
      </p:grpSpPr>
      <p:pic>
        <p:nvPicPr>
          <p:cNvPr id="5" name="图片 4" descr="图片包含 动物, 蛋糕, 生日, 亮&#10;&#10;描述已自动生成">
            <a:extLst>
              <a:ext uri="{FF2B5EF4-FFF2-40B4-BE49-F238E27FC236}">
                <a16:creationId xmlns:a16="http://schemas.microsoft.com/office/drawing/2014/main" id="{09304FC9-0447-70E6-31CF-E8A78637F6AB}"/>
              </a:ext>
            </a:extLst>
          </p:cNvPr>
          <p:cNvPicPr>
            <a:picLocks noChangeAspect="1"/>
          </p:cNvPicPr>
          <p:nvPr/>
        </p:nvPicPr>
        <p:blipFill rotWithShape="1">
          <a:blip r:embed="rId3"/>
          <a:srcRect l="2292" t="6224" r="4029" b="9554"/>
          <a:stretch/>
        </p:blipFill>
        <p:spPr>
          <a:xfrm>
            <a:off x="6200571" y="3075140"/>
            <a:ext cx="5935062" cy="3782860"/>
          </a:xfrm>
          <a:prstGeom prst="rect">
            <a:avLst/>
          </a:prstGeom>
        </p:spPr>
      </p:pic>
      <p:sp>
        <p:nvSpPr>
          <p:cNvPr id="3" name="文本框 2">
            <a:extLst>
              <a:ext uri="{FF2B5EF4-FFF2-40B4-BE49-F238E27FC236}">
                <a16:creationId xmlns:a16="http://schemas.microsoft.com/office/drawing/2014/main" id="{9763C96F-B942-EE7F-F10C-7791D7653DA3}"/>
              </a:ext>
            </a:extLst>
          </p:cNvPr>
          <p:cNvSpPr txBox="1"/>
          <p:nvPr/>
        </p:nvSpPr>
        <p:spPr>
          <a:xfrm>
            <a:off x="1552705" y="1680232"/>
            <a:ext cx="9086590" cy="1427763"/>
          </a:xfrm>
          <a:prstGeom prst="rect">
            <a:avLst/>
          </a:prstGeom>
          <a:noFill/>
        </p:spPr>
        <p:txBody>
          <a:bodyPr wrap="square" rtlCol="0">
            <a:spAutoFit/>
          </a:bodyPr>
          <a:lstStyle/>
          <a:p>
            <a:pPr marL="342900" indent="-342900">
              <a:lnSpc>
                <a:spcPct val="150000"/>
              </a:lnSpc>
              <a:buFont typeface="Wingdings" pitchFamily="2" charset="2"/>
              <a:buChar char="u"/>
            </a:pPr>
            <a:r>
              <a:rPr kumimoji="1" lang="en-US" altLang="zh-CN" sz="2000" b="1" dirty="0">
                <a:solidFill>
                  <a:schemeClr val="bg1"/>
                </a:solidFill>
                <a:latin typeface="Tw Cen MT" panose="020B0602020104020603" pitchFamily="34" charset="0"/>
              </a:rPr>
              <a:t>TypeScript</a:t>
            </a:r>
          </a:p>
          <a:p>
            <a:pPr marL="342900" indent="-342900">
              <a:lnSpc>
                <a:spcPct val="150000"/>
              </a:lnSpc>
              <a:buFont typeface="Wingdings" pitchFamily="2" charset="2"/>
              <a:buChar char="u"/>
            </a:pPr>
            <a:r>
              <a:rPr kumimoji="1" lang="en-US" altLang="zh-CN" sz="2000" b="1" dirty="0" err="1">
                <a:solidFill>
                  <a:schemeClr val="bg1"/>
                </a:solidFill>
                <a:latin typeface="Tw Cen MT" panose="020B0602020104020603" pitchFamily="34" charset="0"/>
              </a:rPr>
              <a:t>statechart</a:t>
            </a:r>
            <a:endParaRPr kumimoji="1" lang="en-US" altLang="zh-CN" sz="2000" b="1" dirty="0">
              <a:solidFill>
                <a:schemeClr val="bg1"/>
              </a:solidFill>
              <a:latin typeface="Tw Cen MT" panose="020B0602020104020603" pitchFamily="34" charset="0"/>
            </a:endParaRPr>
          </a:p>
          <a:p>
            <a:pPr marL="342900" indent="-342900">
              <a:lnSpc>
                <a:spcPct val="150000"/>
              </a:lnSpc>
              <a:buFont typeface="Wingdings" pitchFamily="2" charset="2"/>
              <a:buChar char="u"/>
            </a:pPr>
            <a:endParaRPr kumimoji="1" lang="zh-CN" altLang="en-US" sz="2000" b="1" dirty="0">
              <a:solidFill>
                <a:schemeClr val="bg1"/>
              </a:solidFill>
              <a:latin typeface="Tw Cen MT" panose="020B0602020104020603" pitchFamily="34" charset="0"/>
            </a:endParaRPr>
          </a:p>
        </p:txBody>
      </p:sp>
      <p:sp>
        <p:nvSpPr>
          <p:cNvPr id="4" name="文本框 5">
            <a:extLst>
              <a:ext uri="{FF2B5EF4-FFF2-40B4-BE49-F238E27FC236}">
                <a16:creationId xmlns:a16="http://schemas.microsoft.com/office/drawing/2014/main" id="{C235AFC0-458E-9E01-0D47-EF0DE0EE3715}"/>
              </a:ext>
            </a:extLst>
          </p:cNvPr>
          <p:cNvSpPr txBox="1"/>
          <p:nvPr/>
        </p:nvSpPr>
        <p:spPr>
          <a:xfrm>
            <a:off x="1220244" y="537998"/>
            <a:ext cx="4415425"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600" dirty="0">
                <a:solidFill>
                  <a:schemeClr val="bg1"/>
                </a:solidFill>
                <a:latin typeface="Söhne"/>
              </a:rPr>
              <a:t>Relation</a:t>
            </a:r>
            <a:r>
              <a:rPr lang="zh-CN" altLang="en-US" sz="3600" dirty="0">
                <a:solidFill>
                  <a:schemeClr val="bg1"/>
                </a:solidFill>
                <a:latin typeface="Söhne"/>
              </a:rPr>
              <a:t> </a:t>
            </a:r>
            <a:r>
              <a:rPr lang="en-US" altLang="zh-CN" sz="3600" dirty="0">
                <a:solidFill>
                  <a:schemeClr val="bg1"/>
                </a:solidFill>
                <a:latin typeface="Söhne"/>
              </a:rPr>
              <a:t>to</a:t>
            </a:r>
            <a:r>
              <a:rPr lang="zh-CN" altLang="en-US" sz="3600" dirty="0">
                <a:solidFill>
                  <a:schemeClr val="bg1"/>
                </a:solidFill>
                <a:latin typeface="Söhne"/>
              </a:rPr>
              <a:t> </a:t>
            </a:r>
            <a:r>
              <a:rPr lang="en-US" altLang="zh-CN" sz="3600" dirty="0">
                <a:solidFill>
                  <a:schemeClr val="bg1"/>
                </a:solidFill>
                <a:latin typeface="Söhne"/>
              </a:rPr>
              <a:t>the</a:t>
            </a:r>
            <a:r>
              <a:rPr lang="zh-CN" altLang="en-US" sz="3600" dirty="0">
                <a:solidFill>
                  <a:schemeClr val="bg1"/>
                </a:solidFill>
                <a:latin typeface="Söhne"/>
              </a:rPr>
              <a:t> </a:t>
            </a:r>
            <a:r>
              <a:rPr lang="en-US" altLang="zh-CN" sz="3600" dirty="0">
                <a:solidFill>
                  <a:schemeClr val="bg1"/>
                </a:solidFill>
                <a:latin typeface="Söhne"/>
              </a:rPr>
              <a:t>course</a:t>
            </a:r>
            <a:r>
              <a:rPr lang="en-US" altLang="zh-CN" sz="3600" b="0" i="0" dirty="0">
                <a:solidFill>
                  <a:schemeClr val="bg1"/>
                </a:solidFill>
                <a:effectLst/>
                <a:latin typeface="Söhne"/>
              </a:rPr>
              <a:t>:</a:t>
            </a:r>
            <a:endParaRPr kumimoji="1" lang="zh-CN" altLang="en-US" sz="3600" b="1" dirty="0">
              <a:solidFill>
                <a:schemeClr val="bg1"/>
              </a:solidFill>
            </a:endParaRPr>
          </a:p>
        </p:txBody>
      </p:sp>
      <p:pic>
        <p:nvPicPr>
          <p:cNvPr id="2" name="图片 1">
            <a:extLst>
              <a:ext uri="{FF2B5EF4-FFF2-40B4-BE49-F238E27FC236}">
                <a16:creationId xmlns:a16="http://schemas.microsoft.com/office/drawing/2014/main" id="{79EA10CA-C7BF-049A-FF08-A61DF5BD96B9}"/>
              </a:ext>
            </a:extLst>
          </p:cNvPr>
          <p:cNvPicPr>
            <a:picLocks noChangeAspect="1"/>
          </p:cNvPicPr>
          <p:nvPr/>
        </p:nvPicPr>
        <p:blipFill>
          <a:blip r:embed="rId4"/>
          <a:stretch>
            <a:fillRect/>
          </a:stretch>
        </p:blipFill>
        <p:spPr>
          <a:xfrm>
            <a:off x="620038" y="2781257"/>
            <a:ext cx="3032123" cy="3926429"/>
          </a:xfrm>
          <a:prstGeom prst="rect">
            <a:avLst/>
          </a:prstGeom>
        </p:spPr>
      </p:pic>
    </p:spTree>
    <p:extLst>
      <p:ext uri="{BB962C8B-B14F-4D97-AF65-F5344CB8AC3E}">
        <p14:creationId xmlns:p14="http://schemas.microsoft.com/office/powerpoint/2010/main" val="4143067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61219"/>
        </a:solidFill>
        <a:effectLst/>
      </p:bgPr>
    </p:bg>
    <p:spTree>
      <p:nvGrpSpPr>
        <p:cNvPr id="1" name=""/>
        <p:cNvGrpSpPr/>
        <p:nvPr/>
      </p:nvGrpSpPr>
      <p:grpSpPr>
        <a:xfrm>
          <a:off x="0" y="0"/>
          <a:ext cx="0" cy="0"/>
          <a:chOff x="0" y="0"/>
          <a:chExt cx="0" cy="0"/>
        </a:xfrm>
      </p:grpSpPr>
      <p:pic>
        <p:nvPicPr>
          <p:cNvPr id="5" name="图片 4" descr="图片包含 动物, 蛋糕, 生日, 亮&#10;&#10;描述已自动生成">
            <a:extLst>
              <a:ext uri="{FF2B5EF4-FFF2-40B4-BE49-F238E27FC236}">
                <a16:creationId xmlns:a16="http://schemas.microsoft.com/office/drawing/2014/main" id="{09304FC9-0447-70E6-31CF-E8A78637F6AB}"/>
              </a:ext>
            </a:extLst>
          </p:cNvPr>
          <p:cNvPicPr>
            <a:picLocks noChangeAspect="1"/>
          </p:cNvPicPr>
          <p:nvPr/>
        </p:nvPicPr>
        <p:blipFill rotWithShape="1">
          <a:blip r:embed="rId2"/>
          <a:srcRect l="2292" t="6224" r="4029" b="9554"/>
          <a:stretch/>
        </p:blipFill>
        <p:spPr>
          <a:xfrm>
            <a:off x="6200571" y="3075140"/>
            <a:ext cx="5935062" cy="3782860"/>
          </a:xfrm>
          <a:prstGeom prst="rect">
            <a:avLst/>
          </a:prstGeom>
        </p:spPr>
      </p:pic>
      <p:sp>
        <p:nvSpPr>
          <p:cNvPr id="4" name="文本框 5">
            <a:extLst>
              <a:ext uri="{FF2B5EF4-FFF2-40B4-BE49-F238E27FC236}">
                <a16:creationId xmlns:a16="http://schemas.microsoft.com/office/drawing/2014/main" id="{C235AFC0-458E-9E01-0D47-EF0DE0EE3715}"/>
              </a:ext>
            </a:extLst>
          </p:cNvPr>
          <p:cNvSpPr txBox="1"/>
          <p:nvPr/>
        </p:nvSpPr>
        <p:spPr>
          <a:xfrm>
            <a:off x="1395608" y="1082880"/>
            <a:ext cx="4415425" cy="6463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600" dirty="0">
                <a:solidFill>
                  <a:schemeClr val="bg1"/>
                </a:solidFill>
                <a:latin typeface="Lato Extended"/>
              </a:rPr>
              <a:t>A</a:t>
            </a:r>
            <a:r>
              <a:rPr lang="en-US" altLang="zh-CN" sz="3600" b="0" i="0" dirty="0">
                <a:solidFill>
                  <a:schemeClr val="bg1"/>
                </a:solidFill>
                <a:effectLst/>
                <a:latin typeface="Lato Extended"/>
              </a:rPr>
              <a:t>ny ethical concerns</a:t>
            </a:r>
            <a:r>
              <a:rPr lang="zh-CN" altLang="en-US" sz="3600" b="0" i="0" dirty="0">
                <a:solidFill>
                  <a:schemeClr val="bg1"/>
                </a:solidFill>
                <a:effectLst/>
                <a:latin typeface="Lato Extended"/>
              </a:rPr>
              <a:t>？</a:t>
            </a:r>
            <a:endParaRPr kumimoji="1" lang="zh-CN" altLang="en-US" sz="3600" b="1" dirty="0">
              <a:solidFill>
                <a:schemeClr val="bg1"/>
              </a:solidFill>
            </a:endParaRPr>
          </a:p>
        </p:txBody>
      </p:sp>
    </p:spTree>
    <p:extLst>
      <p:ext uri="{BB962C8B-B14F-4D97-AF65-F5344CB8AC3E}">
        <p14:creationId xmlns:p14="http://schemas.microsoft.com/office/powerpoint/2010/main" val="274562861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511</TotalTime>
  <Words>1496</Words>
  <Application>Microsoft Macintosh PowerPoint</Application>
  <PresentationFormat>宽屏</PresentationFormat>
  <Paragraphs>64</Paragraphs>
  <Slides>11</Slides>
  <Notes>8</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DengXian</vt:lpstr>
      <vt:lpstr>DengXian</vt:lpstr>
      <vt:lpstr>等线 Light</vt:lpstr>
      <vt:lpstr>Lato Extended</vt:lpstr>
      <vt:lpstr>Söhne</vt:lpstr>
      <vt:lpstr>Arial</vt:lpstr>
      <vt:lpstr>Segoe UI</vt:lpstr>
      <vt:lpstr>Tw Cen MT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Jiayun Zhou</dc:creator>
  <cp:lastModifiedBy>Jiayun Zhou</cp:lastModifiedBy>
  <cp:revision>8</cp:revision>
  <dcterms:created xsi:type="dcterms:W3CDTF">2023-03-23T20:15:43Z</dcterms:created>
  <dcterms:modified xsi:type="dcterms:W3CDTF">2023-03-24T13:44:21Z</dcterms:modified>
</cp:coreProperties>
</file>

<file path=docProps/thumbnail.jpeg>
</file>